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theme/themeOverride3.xml" ContentType="application/vnd.openxmlformats-officedocument.themeOverride+xml"/>
  <Override PartName="/ppt/charts/chart5.xml" ContentType="application/vnd.openxmlformats-officedocument.drawingml.chart+xml"/>
  <Override PartName="/ppt/theme/themeOverride4.xml" ContentType="application/vnd.openxmlformats-officedocument.themeOverr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4"/>
  </p:notesMasterIdLst>
  <p:handoutMasterIdLst>
    <p:handoutMasterId r:id="rId15"/>
  </p:handoutMasterIdLst>
  <p:sldIdLst>
    <p:sldId id="267" r:id="rId2"/>
    <p:sldId id="325" r:id="rId3"/>
    <p:sldId id="336" r:id="rId4"/>
    <p:sldId id="334" r:id="rId5"/>
    <p:sldId id="320" r:id="rId6"/>
    <p:sldId id="327" r:id="rId7"/>
    <p:sldId id="328" r:id="rId8"/>
    <p:sldId id="330" r:id="rId9"/>
    <p:sldId id="331" r:id="rId10"/>
    <p:sldId id="341" r:id="rId11"/>
    <p:sldId id="337" r:id="rId12"/>
    <p:sldId id="295" r:id="rId13"/>
  </p:sldIdLst>
  <p:sldSz cx="9144000" cy="6858000" type="screen4x3"/>
  <p:notesSz cx="6797675" cy="9928225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2D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81" autoAdjust="0"/>
    <p:restoredTop sz="94629" autoAdjust="0"/>
  </p:normalViewPr>
  <p:slideViewPr>
    <p:cSldViewPr>
      <p:cViewPr>
        <p:scale>
          <a:sx n="80" d="100"/>
          <a:sy n="80" d="100"/>
        </p:scale>
        <p:origin x="-2454" y="-666"/>
      </p:cViewPr>
      <p:guideLst>
        <p:guide orient="horz" pos="2160"/>
        <p:guide pos="2880"/>
      </p:guideLst>
    </p:cSldViewPr>
  </p:slideViewPr>
  <p:outlineViewPr>
    <p:cViewPr>
      <p:scale>
        <a:sx n="66" d="100"/>
        <a:sy n="66" d="100"/>
      </p:scale>
      <p:origin x="96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3936" y="-84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Chart%20in%20Microsoft%20PowerPoint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operater\Desktop\ZORAN%20-%20NOVI\DMR%202015\DMR%202015%20FINAL\TOTAL%20ODA%20-%20PROFILI%20-%20GRAFIKONI\TOTAL%20ODA%20%20HRV%20%2026.08.2016.xlsx" TargetMode="Externa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3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800">
                <a:solidFill>
                  <a:srgbClr val="2D2D8A"/>
                </a:solidFill>
              </a:defRPr>
            </a:pPr>
            <a:r>
              <a:rPr lang="bs-Latn-BA" sz="1800" b="1" i="0" baseline="0" dirty="0" smtClean="0">
                <a:solidFill>
                  <a:srgbClr val="2D2D8A"/>
                </a:solidFill>
                <a:effectLst/>
                <a:latin typeface="Century Gothic" panose="020B0502020202020204" pitchFamily="34" charset="0"/>
              </a:rPr>
              <a:t>Povijesni pregled ODA </a:t>
            </a:r>
            <a:r>
              <a:rPr lang="bs-Latn-BA" sz="1800" b="1" i="0" u="sng" baseline="0" dirty="0" smtClean="0">
                <a:solidFill>
                  <a:srgbClr val="2D2D8A"/>
                </a:solidFill>
                <a:effectLst/>
                <a:latin typeface="Century Gothic" panose="020B0502020202020204" pitchFamily="34" charset="0"/>
              </a:rPr>
              <a:t>ALOCIRANIH SREDSTAVA</a:t>
            </a:r>
            <a:endParaRPr lang="en-GB" sz="1800" dirty="0">
              <a:solidFill>
                <a:srgbClr val="2D2D8A"/>
              </a:solidFill>
              <a:effectLst/>
              <a:latin typeface="Century Gothic" panose="020B0502020202020204" pitchFamily="34" charset="0"/>
            </a:endParaRPr>
          </a:p>
        </c:rich>
      </c:tx>
      <c:layout>
        <c:manualLayout>
          <c:xMode val="edge"/>
          <c:yMode val="edge"/>
          <c:x val="0.22571336116954707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7.0129208497046597E-2"/>
          <c:y val="0.1275091292936209"/>
          <c:w val="0.92222355309171111"/>
          <c:h val="0.7097037870266216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'Total ODA - GRAFIKONI'!$C$21</c:f>
              <c:strCache>
                <c:ptCount val="1"/>
                <c:pt idx="0">
                  <c:v>Grantovi</c:v>
                </c:pt>
              </c:strCache>
            </c:strRef>
          </c:tx>
          <c:spPr>
            <a:solidFill>
              <a:schemeClr val="tx2">
                <a:lumMod val="20000"/>
                <a:lumOff val="80000"/>
              </a:schemeClr>
            </a:solidFill>
          </c:spPr>
          <c:invertIfNegative val="0"/>
          <c:dPt>
            <c:idx val="8"/>
            <c:invertIfNegative val="0"/>
            <c:bubble3D val="0"/>
            <c:spPr>
              <a:solidFill>
                <a:srgbClr val="00B0F0"/>
              </a:solidFill>
            </c:spPr>
          </c:dPt>
          <c:dLbls>
            <c:dLbl>
              <c:idx val="0"/>
              <c:layout>
                <c:manualLayout>
                  <c:x val="-8.0942796057777554E-3"/>
                  <c:y val="-3.7611654045044546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1.2979298117536632E-2"/>
                  <c:y val="-1.5044661618017818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1.4870035285324434E-2"/>
                  <c:y val="2.2478146000148671E-4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1.5686290869270481E-2"/>
                  <c:y val="-1.5044661618017818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1.3445378151260505E-2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1.568642992473623E-2"/>
                  <c:y val="1.5044661618017888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1.3104030870313397E-2"/>
                  <c:y val="-7.5223308090089092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1.7660044150110375E-2"/>
                  <c:y val="3.7611654045044546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-1.503252595057419E-2"/>
                  <c:y val="-2.7358187369435965E-3"/>
                </c:manualLayout>
              </c:layout>
              <c:spPr/>
              <c:txPr>
                <a:bodyPr/>
                <a:lstStyle/>
                <a:p>
                  <a:pPr>
                    <a:defRPr b="1">
                      <a:latin typeface="Calibri" panose="020F0502020204030204" pitchFamily="34" charset="0"/>
                      <a:cs typeface="Calibri" panose="020F0502020204030204" pitchFamily="34" charset="0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>
                    <a:latin typeface="Calibri" panose="020F0502020204030204" pitchFamily="34" charset="0"/>
                    <a:cs typeface="Calibri" panose="020F0502020204030204" pitchFamily="34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'Total ODA - GRAFIKONI'!$B$22:$B$30</c:f>
              <c:numCache>
                <c:formatCode>General</c:formatCode>
                <c:ptCount val="9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</c:numCache>
            </c:numRef>
          </c:cat>
          <c:val>
            <c:numRef>
              <c:f>'Total ODA - GRAFIKONI'!$C$22:$C$30</c:f>
              <c:numCache>
                <c:formatCode>#0.00,,</c:formatCode>
                <c:ptCount val="9"/>
                <c:pt idx="0">
                  <c:v>176807235</c:v>
                </c:pt>
                <c:pt idx="1">
                  <c:v>172535077</c:v>
                </c:pt>
                <c:pt idx="2">
                  <c:v>215378874</c:v>
                </c:pt>
                <c:pt idx="3">
                  <c:v>167062533</c:v>
                </c:pt>
                <c:pt idx="4">
                  <c:v>168005725</c:v>
                </c:pt>
                <c:pt idx="5">
                  <c:v>266139401</c:v>
                </c:pt>
                <c:pt idx="6">
                  <c:v>192481969</c:v>
                </c:pt>
                <c:pt idx="7">
                  <c:v>233173036</c:v>
                </c:pt>
                <c:pt idx="8">
                  <c:v>177679688</c:v>
                </c:pt>
              </c:numCache>
            </c:numRef>
          </c:val>
        </c:ser>
        <c:ser>
          <c:idx val="1"/>
          <c:order val="1"/>
          <c:tx>
            <c:strRef>
              <c:f>'Total ODA - GRAFIKONI'!$D$21</c:f>
              <c:strCache>
                <c:ptCount val="1"/>
                <c:pt idx="0">
                  <c:v>Zajmovi</c:v>
                </c:pt>
              </c:strCache>
            </c:strRef>
          </c:tx>
          <c:spPr>
            <a:solidFill>
              <a:schemeClr val="accent3">
                <a:lumMod val="40000"/>
                <a:lumOff val="60000"/>
              </a:schemeClr>
            </a:solidFill>
          </c:spPr>
          <c:invertIfNegative val="0"/>
          <c:dPt>
            <c:idx val="8"/>
            <c:invertIfNegative val="0"/>
            <c:bubble3D val="0"/>
            <c:spPr>
              <a:solidFill>
                <a:srgbClr val="92D050"/>
              </a:solidFill>
            </c:spPr>
          </c:dPt>
          <c:dLbls>
            <c:dLbl>
              <c:idx val="0"/>
              <c:layout>
                <c:manualLayout>
                  <c:x val="-1.3578905285845893E-2"/>
                  <c:y val="4.6605873992666613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1.6636039700335472E-2"/>
                  <c:y val="6.746405347607203E-4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1.7927170868347338E-2"/>
                  <c:y val="3.9860482035634012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2.0168067226890758E-2"/>
                  <c:y val="1.1958144610690205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2.464985994397759E-2"/>
                  <c:y val="3.9860482035634012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2.0168067226890758E-2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2.0168067226890758E-2"/>
                  <c:y val="3.9860482035634012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1.41280353200883E-2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-1.4155115827439665E-2"/>
                  <c:y val="0"/>
                </c:manualLayout>
              </c:layout>
              <c:spPr/>
              <c:txPr>
                <a:bodyPr/>
                <a:lstStyle/>
                <a:p>
                  <a:pPr>
                    <a:defRPr b="1">
                      <a:latin typeface="Calibri" panose="020F0502020204030204" pitchFamily="34" charset="0"/>
                      <a:cs typeface="Calibri" panose="020F0502020204030204" pitchFamily="34" charset="0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>
                    <a:latin typeface="Calibri" panose="020F0502020204030204" pitchFamily="34" charset="0"/>
                    <a:cs typeface="Calibri" panose="020F0502020204030204" pitchFamily="34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'Total ODA - GRAFIKONI'!$B$22:$B$30</c:f>
              <c:numCache>
                <c:formatCode>General</c:formatCode>
                <c:ptCount val="9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</c:numCache>
            </c:numRef>
          </c:cat>
          <c:val>
            <c:numRef>
              <c:f>'Total ODA - GRAFIKONI'!$D$22:$D$30</c:f>
              <c:numCache>
                <c:formatCode>#0.00,,</c:formatCode>
                <c:ptCount val="9"/>
                <c:pt idx="0">
                  <c:v>295389079</c:v>
                </c:pt>
                <c:pt idx="1">
                  <c:v>536098020</c:v>
                </c:pt>
                <c:pt idx="2">
                  <c:v>440856455</c:v>
                </c:pt>
                <c:pt idx="3">
                  <c:v>570489580</c:v>
                </c:pt>
                <c:pt idx="4">
                  <c:v>423752164</c:v>
                </c:pt>
                <c:pt idx="5">
                  <c:v>316447376</c:v>
                </c:pt>
                <c:pt idx="6">
                  <c:v>512935856</c:v>
                </c:pt>
                <c:pt idx="7">
                  <c:v>523743133</c:v>
                </c:pt>
                <c:pt idx="8">
                  <c:v>317632975</c:v>
                </c:pt>
              </c:numCache>
            </c:numRef>
          </c:val>
        </c:ser>
        <c:ser>
          <c:idx val="2"/>
          <c:order val="2"/>
          <c:tx>
            <c:strRef>
              <c:f>'Total ODA - GRAFIKONI'!$E$21</c:f>
              <c:strCache>
                <c:ptCount val="1"/>
                <c:pt idx="0">
                  <c:v>Ukupno</c:v>
                </c:pt>
              </c:strCache>
            </c:strRef>
          </c:tx>
          <c:spPr>
            <a:solidFill>
              <a:srgbClr val="FFAB97"/>
            </a:solidFill>
          </c:spPr>
          <c:invertIfNegative val="0"/>
          <c:dPt>
            <c:idx val="8"/>
            <c:invertIfNegative val="0"/>
            <c:bubble3D val="0"/>
            <c:spPr>
              <a:solidFill>
                <a:srgbClr val="C00000"/>
              </a:solidFill>
            </c:spPr>
          </c:dPt>
          <c:dLbls>
            <c:dLbl>
              <c:idx val="2"/>
              <c:layout>
                <c:manualLayout>
                  <c:x val="0"/>
                  <c:y val="1.1283496213513364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3.5320088300220751E-3"/>
                  <c:y val="1.5044661618017818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3.5320088300220751E-3"/>
                  <c:y val="1.5044661618017836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spPr/>
              <c:txPr>
                <a:bodyPr/>
                <a:lstStyle/>
                <a:p>
                  <a:pPr>
                    <a:defRPr b="1">
                      <a:latin typeface="Calibri" panose="020F0502020204030204" pitchFamily="34" charset="0"/>
                      <a:cs typeface="Calibri" panose="020F0502020204030204" pitchFamily="34" charset="0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>
                    <a:latin typeface="Calibri" panose="020F0502020204030204" pitchFamily="34" charset="0"/>
                    <a:cs typeface="Calibri" panose="020F0502020204030204" pitchFamily="34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'Total ODA - GRAFIKONI'!$B$22:$B$30</c:f>
              <c:numCache>
                <c:formatCode>General</c:formatCode>
                <c:ptCount val="9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</c:numCache>
            </c:numRef>
          </c:cat>
          <c:val>
            <c:numRef>
              <c:f>'Total ODA - GRAFIKONI'!$E$22:$E$30</c:f>
              <c:numCache>
                <c:formatCode>#0.00,,</c:formatCode>
                <c:ptCount val="9"/>
                <c:pt idx="0">
                  <c:v>472196314</c:v>
                </c:pt>
                <c:pt idx="1">
                  <c:v>708633097</c:v>
                </c:pt>
                <c:pt idx="2">
                  <c:v>656235329</c:v>
                </c:pt>
                <c:pt idx="3">
                  <c:v>737552113</c:v>
                </c:pt>
                <c:pt idx="4">
                  <c:v>591757889</c:v>
                </c:pt>
                <c:pt idx="5">
                  <c:v>582586777</c:v>
                </c:pt>
                <c:pt idx="6">
                  <c:v>705417825</c:v>
                </c:pt>
                <c:pt idx="7">
                  <c:v>756916169</c:v>
                </c:pt>
                <c:pt idx="8">
                  <c:v>495312663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6891008"/>
        <c:axId val="46892544"/>
      </c:barChart>
      <c:catAx>
        <c:axId val="468910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46892544"/>
        <c:crosses val="autoZero"/>
        <c:auto val="1"/>
        <c:lblAlgn val="ctr"/>
        <c:lblOffset val="100"/>
        <c:noMultiLvlLbl val="0"/>
      </c:catAx>
      <c:valAx>
        <c:axId val="46892544"/>
        <c:scaling>
          <c:orientation val="minMax"/>
        </c:scaling>
        <c:delete val="0"/>
        <c:axPos val="l"/>
        <c:majorGridlines/>
        <c:numFmt formatCode="#0.00,," sourceLinked="1"/>
        <c:majorTickMark val="none"/>
        <c:minorTickMark val="none"/>
        <c:tickLblPos val="nextTo"/>
        <c:crossAx val="4689100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31287494646792463"/>
          <c:y val="0.93388137624101331"/>
          <c:w val="0.39398589475682766"/>
          <c:h val="6.6118623758986639E-2"/>
        </c:manualLayout>
      </c:layout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 i="0" u="none" strike="noStrike" kern="1200" baseline="0">
                <a:solidFill>
                  <a:srgbClr val="2D2D8A"/>
                </a:solidFill>
                <a:latin typeface="Century Gothic" panose="020B0502020202020204" pitchFamily="34" charset="0"/>
                <a:ea typeface="+mn-ea"/>
                <a:cs typeface="Calibri" panose="020F0502020204030204" pitchFamily="34" charset="0"/>
              </a:defRPr>
            </a:pPr>
            <a:r>
              <a:rPr lang="bs-Latn-BA" sz="1800" b="1" i="0" baseline="0" dirty="0" smtClean="0">
                <a:effectLst/>
                <a:latin typeface="Century Gothic" panose="020B0502020202020204" pitchFamily="34" charset="0"/>
              </a:rPr>
              <a:t>Povijesni pregled ODA </a:t>
            </a:r>
            <a:r>
              <a:rPr lang="bs-Latn-BA" sz="1800" b="1" i="0" u="sng" strike="noStrike" baseline="0" dirty="0" smtClean="0">
                <a:effectLst/>
                <a:latin typeface="Century Gothic" panose="020B0502020202020204" pitchFamily="34" charset="0"/>
              </a:rPr>
              <a:t>ISPLAĆENIH SREDSTAVA</a:t>
            </a:r>
            <a:r>
              <a:rPr lang="bs-Latn-BA" sz="1800" b="1" i="0" u="none" strike="noStrike" baseline="0" dirty="0" smtClean="0">
                <a:effectLst/>
                <a:latin typeface="Century Gothic" panose="020B0502020202020204" pitchFamily="34" charset="0"/>
              </a:rPr>
              <a:t> </a:t>
            </a:r>
            <a:endParaRPr lang="en-GB" sz="1800" dirty="0" smtClean="0">
              <a:effectLst/>
              <a:latin typeface="Century Gothic" panose="020B0502020202020204" pitchFamily="34" charset="0"/>
            </a:endParaRPr>
          </a:p>
        </c:rich>
      </c:tx>
      <c:layout>
        <c:manualLayout>
          <c:xMode val="edge"/>
          <c:yMode val="edge"/>
          <c:x val="0.21872434440775443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6.2432659332217616E-2"/>
          <c:y val="0.132702202399859"/>
          <c:w val="0.91994799856939291"/>
          <c:h val="0.6989469160087051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'[Chart in Microsoft PowerPoint]Total ODA - GRAFIKONI'!$C$42</c:f>
              <c:strCache>
                <c:ptCount val="1"/>
                <c:pt idx="0">
                  <c:v>Grantovi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invertIfNegative val="0"/>
          <c:dPt>
            <c:idx val="8"/>
            <c:invertIfNegative val="0"/>
            <c:bubble3D val="0"/>
            <c:spPr>
              <a:solidFill>
                <a:schemeClr val="accent1">
                  <a:lumMod val="75000"/>
                </a:schemeClr>
              </a:solidFill>
            </c:spPr>
          </c:dPt>
          <c:dLbls>
            <c:dLbl>
              <c:idx val="0"/>
              <c:layout>
                <c:manualLayout>
                  <c:x val="-8.8183421516754845E-3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7.0546737213403876E-3"/>
                  <c:y val="7.740683447493177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1.0582010582010581E-2"/>
                  <c:y val="1.1611025171239764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1.5873015873015872E-2"/>
                  <c:y val="7.740683447493177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8.8183421516754845E-3"/>
                  <c:y val="-7.0955445251995705E-1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8.795074758135445E-3"/>
                  <c:y val="2.5605841703476864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-1.701654307729775E-2"/>
                  <c:y val="-9.4098007856547976E-3"/>
                </c:manualLayout>
              </c:layout>
              <c:spPr/>
              <c:txPr>
                <a:bodyPr/>
                <a:lstStyle/>
                <a:p>
                  <a:pPr>
                    <a:defRPr b="1">
                      <a:latin typeface="Calibri" panose="020F0502020204030204" pitchFamily="34" charset="0"/>
                      <a:cs typeface="Calibri" panose="020F0502020204030204" pitchFamily="34" charset="0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>
                    <a:latin typeface="Calibri" panose="020F0502020204030204" pitchFamily="34" charset="0"/>
                    <a:cs typeface="Calibri" panose="020F0502020204030204" pitchFamily="34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'[Chart in Microsoft PowerPoint]Total ODA - GRAFIKONI'!$B$43:$B$51</c:f>
              <c:numCache>
                <c:formatCode>General</c:formatCode>
                <c:ptCount val="9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</c:numCache>
            </c:numRef>
          </c:cat>
          <c:val>
            <c:numRef>
              <c:f>'[Chart in Microsoft PowerPoint]Total ODA - GRAFIKONI'!$C$43:$C$51</c:f>
              <c:numCache>
                <c:formatCode>#0.00,,</c:formatCode>
                <c:ptCount val="9"/>
                <c:pt idx="0">
                  <c:v>115249014</c:v>
                </c:pt>
                <c:pt idx="1">
                  <c:v>118998858</c:v>
                </c:pt>
                <c:pt idx="2">
                  <c:v>121622461</c:v>
                </c:pt>
                <c:pt idx="3">
                  <c:v>132127210</c:v>
                </c:pt>
                <c:pt idx="4">
                  <c:v>146640443</c:v>
                </c:pt>
                <c:pt idx="5">
                  <c:v>208867671</c:v>
                </c:pt>
                <c:pt idx="6">
                  <c:v>152414438</c:v>
                </c:pt>
                <c:pt idx="7">
                  <c:v>181632747</c:v>
                </c:pt>
                <c:pt idx="8">
                  <c:v>203828662</c:v>
                </c:pt>
              </c:numCache>
            </c:numRef>
          </c:val>
        </c:ser>
        <c:ser>
          <c:idx val="1"/>
          <c:order val="1"/>
          <c:tx>
            <c:strRef>
              <c:f>'[Chart in Microsoft PowerPoint]Total ODA - GRAFIKONI'!$D$42</c:f>
              <c:strCache>
                <c:ptCount val="1"/>
                <c:pt idx="0">
                  <c:v>Zajmovi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</c:spPr>
          <c:invertIfNegative val="0"/>
          <c:dPt>
            <c:idx val="8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</c:spPr>
          </c:dPt>
          <c:dLbls>
            <c:dLbl>
              <c:idx val="0"/>
              <c:layout>
                <c:manualLayout>
                  <c:x val="-5.2910052910052907E-3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8.8183421516754845E-3"/>
                  <c:y val="7.740683447493177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8.8183421516754845E-3"/>
                  <c:y val="-7.0955445251995705E-1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1.2345679012345678E-2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1.5873015873015872E-2"/>
                  <c:y val="3.8703417237465885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1.2313104661389622E-2"/>
                  <c:y val="-3.6579773862109803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4.576885953771908E-3"/>
                  <c:y val="7.3160246861034266E-3"/>
                </c:manualLayout>
              </c:layout>
              <c:spPr/>
              <c:txPr>
                <a:bodyPr/>
                <a:lstStyle/>
                <a:p>
                  <a:pPr>
                    <a:defRPr b="1">
                      <a:latin typeface="Calibri" panose="020F0502020204030204" pitchFamily="34" charset="0"/>
                      <a:cs typeface="Calibri" panose="020F0502020204030204" pitchFamily="34" charset="0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>
                    <a:latin typeface="Calibri" panose="020F0502020204030204" pitchFamily="34" charset="0"/>
                    <a:cs typeface="Calibri" panose="020F0502020204030204" pitchFamily="34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'[Chart in Microsoft PowerPoint]Total ODA - GRAFIKONI'!$B$43:$B$51</c:f>
              <c:numCache>
                <c:formatCode>General</c:formatCode>
                <c:ptCount val="9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</c:numCache>
            </c:numRef>
          </c:cat>
          <c:val>
            <c:numRef>
              <c:f>'[Chart in Microsoft PowerPoint]Total ODA - GRAFIKONI'!$D$43:$D$51</c:f>
              <c:numCache>
                <c:formatCode>#0.00,,</c:formatCode>
                <c:ptCount val="9"/>
                <c:pt idx="0">
                  <c:v>148068596</c:v>
                </c:pt>
                <c:pt idx="1">
                  <c:v>180428765</c:v>
                </c:pt>
                <c:pt idx="2">
                  <c:v>150093899</c:v>
                </c:pt>
                <c:pt idx="3">
                  <c:v>249630505</c:v>
                </c:pt>
                <c:pt idx="4">
                  <c:v>75451609</c:v>
                </c:pt>
                <c:pt idx="5">
                  <c:v>140215487</c:v>
                </c:pt>
                <c:pt idx="6">
                  <c:v>337797835</c:v>
                </c:pt>
                <c:pt idx="7">
                  <c:v>185445676</c:v>
                </c:pt>
                <c:pt idx="8">
                  <c:v>198301915</c:v>
                </c:pt>
              </c:numCache>
            </c:numRef>
          </c:val>
        </c:ser>
        <c:ser>
          <c:idx val="2"/>
          <c:order val="2"/>
          <c:tx>
            <c:strRef>
              <c:f>'[Chart in Microsoft PowerPoint]Total ODA - GRAFIKONI'!$E$42</c:f>
              <c:strCache>
                <c:ptCount val="1"/>
                <c:pt idx="0">
                  <c:v>Ukupno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</c:spPr>
          <c:invertIfNegative val="0"/>
          <c:dPt>
            <c:idx val="8"/>
            <c:invertIfNegative val="0"/>
            <c:bubble3D val="0"/>
            <c:spPr>
              <a:solidFill>
                <a:srgbClr val="00B050"/>
              </a:solidFill>
            </c:spPr>
          </c:dPt>
          <c:dLbls>
            <c:dLbl>
              <c:idx val="8"/>
              <c:spPr/>
              <c:txPr>
                <a:bodyPr/>
                <a:lstStyle/>
                <a:p>
                  <a:pPr>
                    <a:defRPr b="1">
                      <a:latin typeface="Calibri" panose="020F0502020204030204" pitchFamily="34" charset="0"/>
                      <a:cs typeface="Calibri" panose="020F0502020204030204" pitchFamily="34" charset="0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>
                    <a:latin typeface="Calibri" panose="020F0502020204030204" pitchFamily="34" charset="0"/>
                    <a:cs typeface="Calibri" panose="020F0502020204030204" pitchFamily="34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'[Chart in Microsoft PowerPoint]Total ODA - GRAFIKONI'!$B$43:$B$51</c:f>
              <c:numCache>
                <c:formatCode>General</c:formatCode>
                <c:ptCount val="9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</c:numCache>
            </c:numRef>
          </c:cat>
          <c:val>
            <c:numRef>
              <c:f>'[Chart in Microsoft PowerPoint]Total ODA - GRAFIKONI'!$E$43:$E$51</c:f>
              <c:numCache>
                <c:formatCode>#0.00,,</c:formatCode>
                <c:ptCount val="9"/>
                <c:pt idx="0">
                  <c:v>263317610</c:v>
                </c:pt>
                <c:pt idx="1">
                  <c:v>299427623</c:v>
                </c:pt>
                <c:pt idx="2">
                  <c:v>271716360</c:v>
                </c:pt>
                <c:pt idx="3">
                  <c:v>381757715</c:v>
                </c:pt>
                <c:pt idx="4">
                  <c:v>222092052</c:v>
                </c:pt>
                <c:pt idx="5">
                  <c:v>349083158</c:v>
                </c:pt>
                <c:pt idx="6">
                  <c:v>490212273</c:v>
                </c:pt>
                <c:pt idx="7">
                  <c:v>367078423</c:v>
                </c:pt>
                <c:pt idx="8">
                  <c:v>402130577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6689408"/>
        <c:axId val="56690944"/>
      </c:barChart>
      <c:catAx>
        <c:axId val="566894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56690944"/>
        <c:crosses val="autoZero"/>
        <c:auto val="1"/>
        <c:lblAlgn val="ctr"/>
        <c:lblOffset val="100"/>
        <c:noMultiLvlLbl val="0"/>
      </c:catAx>
      <c:valAx>
        <c:axId val="56690944"/>
        <c:scaling>
          <c:orientation val="minMax"/>
        </c:scaling>
        <c:delete val="0"/>
        <c:axPos val="l"/>
        <c:majorGridlines/>
        <c:numFmt formatCode="#0.00,," sourceLinked="1"/>
        <c:majorTickMark val="none"/>
        <c:minorTickMark val="none"/>
        <c:tickLblPos val="nextTo"/>
        <c:crossAx val="5668940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28617227910345916"/>
          <c:y val="0.94125920494185089"/>
          <c:w val="0.40631879322707787"/>
          <c:h val="5.7847280671907739E-2"/>
        </c:manualLayout>
      </c:layout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'Total ODA - GRAFIKONI'!$M$3</c:f>
              <c:strCache>
                <c:ptCount val="1"/>
                <c:pt idx="0">
                  <c:v>Alocirana sredstva</c:v>
                </c:pt>
              </c:strCache>
            </c:strRef>
          </c:tx>
          <c:cat>
            <c:numRef>
              <c:f>'Total ODA - GRAFIKONI'!$L$4:$L$12</c:f>
              <c:numCache>
                <c:formatCode>General</c:formatCode>
                <c:ptCount val="9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</c:numCache>
            </c:numRef>
          </c:cat>
          <c:val>
            <c:numRef>
              <c:f>'Total ODA - GRAFIKONI'!$M$4:$M$12</c:f>
              <c:numCache>
                <c:formatCode>#0.00,,</c:formatCode>
                <c:ptCount val="9"/>
                <c:pt idx="0">
                  <c:v>472196314</c:v>
                </c:pt>
                <c:pt idx="1">
                  <c:v>708633097</c:v>
                </c:pt>
                <c:pt idx="2">
                  <c:v>656235329</c:v>
                </c:pt>
                <c:pt idx="3">
                  <c:v>737552113</c:v>
                </c:pt>
                <c:pt idx="4">
                  <c:v>591757889</c:v>
                </c:pt>
                <c:pt idx="5">
                  <c:v>582586777</c:v>
                </c:pt>
                <c:pt idx="6">
                  <c:v>705417825</c:v>
                </c:pt>
                <c:pt idx="7">
                  <c:v>756916169</c:v>
                </c:pt>
                <c:pt idx="8">
                  <c:v>495312663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'Total ODA - GRAFIKONI'!$N$3</c:f>
              <c:strCache>
                <c:ptCount val="1"/>
                <c:pt idx="0">
                  <c:v>Isplaćena sredstva</c:v>
                </c:pt>
              </c:strCache>
            </c:strRef>
          </c:tx>
          <c:cat>
            <c:numRef>
              <c:f>'Total ODA - GRAFIKONI'!$L$4:$L$12</c:f>
              <c:numCache>
                <c:formatCode>General</c:formatCode>
                <c:ptCount val="9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</c:numCache>
            </c:numRef>
          </c:cat>
          <c:val>
            <c:numRef>
              <c:f>'Total ODA - GRAFIKONI'!$N$4:$N$12</c:f>
              <c:numCache>
                <c:formatCode>#0.00,,</c:formatCode>
                <c:ptCount val="9"/>
                <c:pt idx="0">
                  <c:v>263317610</c:v>
                </c:pt>
                <c:pt idx="1">
                  <c:v>299427623</c:v>
                </c:pt>
                <c:pt idx="2">
                  <c:v>271716360</c:v>
                </c:pt>
                <c:pt idx="3">
                  <c:v>381757715</c:v>
                </c:pt>
                <c:pt idx="4">
                  <c:v>222092052</c:v>
                </c:pt>
                <c:pt idx="5">
                  <c:v>349083158</c:v>
                </c:pt>
                <c:pt idx="6">
                  <c:v>490212273</c:v>
                </c:pt>
                <c:pt idx="7">
                  <c:v>367078423</c:v>
                </c:pt>
                <c:pt idx="8">
                  <c:v>402130577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6846976"/>
        <c:axId val="56953472"/>
      </c:lineChart>
      <c:catAx>
        <c:axId val="568469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56953472"/>
        <c:crosses val="autoZero"/>
        <c:auto val="1"/>
        <c:lblAlgn val="ctr"/>
        <c:lblOffset val="100"/>
        <c:noMultiLvlLbl val="0"/>
      </c:catAx>
      <c:valAx>
        <c:axId val="56953472"/>
        <c:scaling>
          <c:orientation val="minMax"/>
        </c:scaling>
        <c:delete val="0"/>
        <c:axPos val="l"/>
        <c:majorGridlines/>
        <c:numFmt formatCode="#0.00,," sourceLinked="1"/>
        <c:majorTickMark val="none"/>
        <c:minorTickMark val="none"/>
        <c:tickLblPos val="nextTo"/>
        <c:crossAx val="56846976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sz="9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pPr>
            <a:endParaRPr lang="en-US"/>
          </a:p>
        </c:txPr>
      </c:dTable>
      <c:spPr>
        <a:noFill/>
        <a:ln>
          <a:noFill/>
        </a:ln>
      </c:spPr>
    </c:plotArea>
    <c:plotVisOnly val="1"/>
    <c:dispBlanksAs val="gap"/>
    <c:showDLblsOverMax val="0"/>
  </c:chart>
  <c:spPr>
    <a:noFill/>
    <a:ln>
      <a:noFill/>
    </a:ln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6572010620765429"/>
          <c:y val="0.24383262669089439"/>
          <c:w val="0.45167032899957271"/>
          <c:h val="0.5975945891378962"/>
        </c:manualLayout>
      </c:layout>
      <c:pieChart>
        <c:varyColors val="1"/>
        <c:ser>
          <c:idx val="0"/>
          <c:order val="0"/>
          <c:dLbls>
            <c:dLbl>
              <c:idx val="0"/>
              <c:layout>
                <c:manualLayout>
                  <c:x val="0.13059865629427758"/>
                  <c:y val="-7.4496391076115484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Demo</a:t>
                    </a:r>
                    <a:r>
                      <a:rPr lang="bs-Latn-BA" dirty="0" smtClean="0"/>
                      <a:t>kracija</a:t>
                    </a:r>
                    <a:r>
                      <a:rPr lang="bs-Latn-BA" baseline="0" dirty="0" smtClean="0"/>
                      <a:t> i upravljanj</a:t>
                    </a:r>
                    <a:r>
                      <a:rPr lang="en-US" dirty="0" smtClean="0"/>
                      <a:t>e</a:t>
                    </a:r>
                    <a:r>
                      <a:rPr lang="en-US" dirty="0"/>
                      <a:t>
6%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0.18906194288501982"/>
                  <c:y val="3.8194444444444448E-2"/>
                </c:manualLayout>
              </c:layout>
              <c:tx>
                <c:rich>
                  <a:bodyPr/>
                  <a:lstStyle/>
                  <a:p>
                    <a:r>
                      <a:rPr lang="bs-Latn-BA" dirty="0" smtClean="0"/>
                      <a:t>Vladavina</a:t>
                    </a:r>
                    <a:r>
                      <a:rPr lang="bs-Latn-BA" baseline="0" dirty="0" smtClean="0"/>
                      <a:t> prava i temeljna prava</a:t>
                    </a:r>
                    <a:r>
                      <a:rPr lang="en-GB" dirty="0"/>
                      <a:t>
3%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3.2621199273167777E-2"/>
                  <c:y val="8.6279580906045275E-2"/>
                </c:manualLayout>
              </c:layout>
              <c:tx>
                <c:rich>
                  <a:bodyPr/>
                  <a:lstStyle/>
                  <a:p>
                    <a:r>
                      <a:rPr lang="bs-Latn-BA" dirty="0" smtClean="0"/>
                      <a:t>Okoliš</a:t>
                    </a:r>
                    <a:r>
                      <a:rPr lang="bs-Latn-BA" baseline="0" dirty="0" smtClean="0"/>
                      <a:t> i klimatske  politike </a:t>
                    </a:r>
                    <a:r>
                      <a:rPr lang="en-US" dirty="0"/>
                      <a:t>
16%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2.5558996136718866E-2"/>
                  <c:y val="4.0014072609232447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-2.2200537816208558E-2"/>
                  <c:y val="2.8574751685451108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E</a:t>
                    </a:r>
                    <a:r>
                      <a:rPr lang="bs-Latn-BA" dirty="0" smtClean="0"/>
                      <a:t>nergija</a:t>
                    </a:r>
                    <a:r>
                      <a:rPr lang="en-US" dirty="0"/>
                      <a:t>
1%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5"/>
              <c:layout>
                <c:manualLayout>
                  <c:x val="9.3357290070284846E-3"/>
                  <c:y val="0.12111565688753657"/>
                </c:manualLayout>
              </c:layout>
              <c:tx>
                <c:rich>
                  <a:bodyPr/>
                  <a:lstStyle/>
                  <a:p>
                    <a:r>
                      <a:rPr lang="bs-Latn-BA" dirty="0" smtClean="0"/>
                      <a:t>Konkurentnost i inovacije</a:t>
                    </a:r>
                    <a:r>
                      <a:rPr lang="en-US" dirty="0"/>
                      <a:t>
39%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6"/>
              <c:layout>
                <c:manualLayout>
                  <c:x val="-0.18078863464214626"/>
                  <c:y val="0.18036937288844115"/>
                </c:manualLayout>
              </c:layout>
              <c:tx>
                <c:rich>
                  <a:bodyPr/>
                  <a:lstStyle/>
                  <a:p>
                    <a:r>
                      <a:rPr lang="bs-Latn-BA" dirty="0" smtClean="0"/>
                      <a:t>Obrazovanje</a:t>
                    </a:r>
                    <a:r>
                      <a:rPr lang="en-GB" dirty="0" smtClean="0"/>
                      <a:t>, </a:t>
                    </a:r>
                    <a:r>
                      <a:rPr lang="bs-Latn-BA" dirty="0" smtClean="0"/>
                      <a:t>zapošljavanje</a:t>
                    </a:r>
                    <a:r>
                      <a:rPr lang="bs-Latn-BA" baseline="0" dirty="0" smtClean="0"/>
                      <a:t> i socijalne politike</a:t>
                    </a:r>
                    <a:r>
                      <a:rPr lang="en-GB" dirty="0"/>
                      <a:t>
6%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7"/>
              <c:layout>
                <c:manualLayout>
                  <c:x val="-0.186611206633329"/>
                  <c:y val="3.5689796587926544E-2"/>
                </c:manualLayout>
              </c:layout>
              <c:tx>
                <c:rich>
                  <a:bodyPr/>
                  <a:lstStyle/>
                  <a:p>
                    <a:r>
                      <a:rPr lang="bs-Latn-BA" dirty="0" smtClean="0"/>
                      <a:t>Poljoprivreda</a:t>
                    </a:r>
                    <a:r>
                      <a:rPr lang="bs-Latn-BA" baseline="0" dirty="0" smtClean="0"/>
                      <a:t> i ruralni razvitak</a:t>
                    </a:r>
                    <a:r>
                      <a:rPr lang="en-GB" dirty="0"/>
                      <a:t>
1%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8"/>
              <c:layout>
                <c:manualLayout>
                  <c:x val="-5.7624311442505571E-2"/>
                  <c:y val="-4.2556867891513563E-2"/>
                </c:manualLayout>
              </c:layout>
              <c:tx>
                <c:rich>
                  <a:bodyPr/>
                  <a:lstStyle/>
                  <a:p>
                    <a:r>
                      <a:rPr lang="en-GB" dirty="0" smtClean="0"/>
                      <a:t>R</a:t>
                    </a:r>
                    <a:r>
                      <a:rPr lang="bs-Latn-BA" dirty="0" smtClean="0"/>
                      <a:t>eg</a:t>
                    </a:r>
                    <a:r>
                      <a:rPr lang="en-GB" dirty="0" err="1" smtClean="0"/>
                      <a:t>i</a:t>
                    </a:r>
                    <a:r>
                      <a:rPr lang="bs-Latn-BA" dirty="0" smtClean="0"/>
                      <a:t>onalna</a:t>
                    </a:r>
                    <a:r>
                      <a:rPr lang="bs-Latn-BA" baseline="0" dirty="0" smtClean="0"/>
                      <a:t> i teritorijalna suradnja</a:t>
                    </a:r>
                    <a:r>
                      <a:rPr lang="en-GB" dirty="0" smtClean="0"/>
                      <a:t> </a:t>
                    </a:r>
                    <a:r>
                      <a:rPr lang="en-GB" dirty="0"/>
                      <a:t>
3%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9"/>
              <c:layout>
                <c:manualLayout>
                  <c:x val="5.5021448553744433E-2"/>
                  <c:y val="-0.11421369203849518"/>
                </c:manualLayout>
              </c:layout>
              <c:tx>
                <c:rich>
                  <a:bodyPr/>
                  <a:lstStyle/>
                  <a:p>
                    <a:r>
                      <a:rPr lang="bs-Latn-BA" dirty="0" smtClean="0"/>
                      <a:t>Međusobno</a:t>
                    </a:r>
                    <a:r>
                      <a:rPr lang="bs-Latn-BA" baseline="0" dirty="0" smtClean="0"/>
                      <a:t> povezani sekto</a:t>
                    </a:r>
                    <a:r>
                      <a:rPr lang="en-US" dirty="0" smtClean="0"/>
                      <a:t>r</a:t>
                    </a:r>
                    <a:r>
                      <a:rPr lang="bs-Latn-BA" dirty="0" smtClean="0"/>
                      <a:t>i</a:t>
                    </a:r>
                    <a:r>
                      <a:rPr lang="en-US" dirty="0"/>
                      <a:t>
2%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'Total ODA - GRAFIKONI'!$B$293:$B$302</c:f>
              <c:strCache>
                <c:ptCount val="10"/>
                <c:pt idx="0">
                  <c:v>Democracy and Governance</c:v>
                </c:pt>
                <c:pt idx="1">
                  <c:v>Rule of Law and Fundamental Rights</c:v>
                </c:pt>
                <c:pt idx="2">
                  <c:v>Environment and climate action</c:v>
                </c:pt>
                <c:pt idx="3">
                  <c:v>Transport</c:v>
                </c:pt>
                <c:pt idx="4">
                  <c:v>Energy</c:v>
                </c:pt>
                <c:pt idx="5">
                  <c:v>Competitiveness and innovation</c:v>
                </c:pt>
                <c:pt idx="6">
                  <c:v>Education, employment and social policies</c:v>
                </c:pt>
                <c:pt idx="7">
                  <c:v>Agriculture and rural development</c:v>
                </c:pt>
                <c:pt idx="8">
                  <c:v>Regional and territorial cooperation </c:v>
                </c:pt>
                <c:pt idx="9">
                  <c:v>Cross - Cutting Sector</c:v>
                </c:pt>
              </c:strCache>
            </c:strRef>
          </c:cat>
          <c:val>
            <c:numRef>
              <c:f>'Total ODA - GRAFIKONI'!$C$293:$C$302</c:f>
              <c:numCache>
                <c:formatCode>#0.00,,</c:formatCode>
                <c:ptCount val="10"/>
                <c:pt idx="0">
                  <c:v>30171974</c:v>
                </c:pt>
                <c:pt idx="1">
                  <c:v>16727038</c:v>
                </c:pt>
                <c:pt idx="2">
                  <c:v>77217051</c:v>
                </c:pt>
                <c:pt idx="3">
                  <c:v>111461225</c:v>
                </c:pt>
                <c:pt idx="4">
                  <c:v>4049718</c:v>
                </c:pt>
                <c:pt idx="5">
                  <c:v>193617960</c:v>
                </c:pt>
                <c:pt idx="6">
                  <c:v>31739083</c:v>
                </c:pt>
                <c:pt idx="7">
                  <c:v>7105139</c:v>
                </c:pt>
                <c:pt idx="8">
                  <c:v>15695705</c:v>
                </c:pt>
                <c:pt idx="9">
                  <c:v>7527770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>
          <a:latin typeface="Century Gothic" panose="020B0502020202020204" pitchFamily="34" charset="0"/>
          <a:cs typeface="Calibri" panose="020F0502020204030204" pitchFamily="34" charset="0"/>
        </a:defRPr>
      </a:pPr>
      <a:endParaRPr lang="en-US"/>
    </a:p>
  </c:tx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4155839773274462"/>
          <c:y val="0.27670922619766625"/>
          <c:w val="0.43980681835061269"/>
          <c:h val="0.61397418243020152"/>
        </c:manualLayout>
      </c:layout>
      <c:pieChart>
        <c:varyColors val="1"/>
        <c:ser>
          <c:idx val="0"/>
          <c:order val="0"/>
          <c:dLbls>
            <c:dLbl>
              <c:idx val="0"/>
              <c:layout>
                <c:manualLayout>
                  <c:x val="0.11608948430630085"/>
                  <c:y val="2.3261509037602254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8.7331776171924641E-2"/>
                  <c:y val="9.9781200507040674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3.3042711146333954E-2"/>
                  <c:y val="2.6492341532818469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-4.3875808942510842E-2"/>
                  <c:y val="8.690408017179671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-8.3321022374049897E-2"/>
                  <c:y val="2.4475781436411357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5"/>
              <c:layout>
                <c:manualLayout>
                  <c:x val="-3.3552750873228232E-2"/>
                  <c:y val="-7.941541398234284E-3"/>
                </c:manualLayout>
              </c:layout>
              <c:tx>
                <c:rich>
                  <a:bodyPr/>
                  <a:lstStyle/>
                  <a:p>
                    <a:r>
                      <a:rPr lang="en-US" sz="1000" b="1">
                        <a:latin typeface="Century Gothic" panose="020B0502020202020204" pitchFamily="34" charset="0"/>
                      </a:rPr>
                      <a:t>Konkurentnost i  inovacije
3</a:t>
                    </a:r>
                    <a:r>
                      <a:rPr lang="sr-Latn-RS" sz="1000" b="1">
                        <a:latin typeface="Century Gothic" panose="020B0502020202020204" pitchFamily="34" charset="0"/>
                      </a:rPr>
                      <a:t>4</a:t>
                    </a:r>
                    <a:r>
                      <a:rPr lang="en-US" sz="1000" b="1">
                        <a:latin typeface="Century Gothic" panose="020B0502020202020204" pitchFamily="34" charset="0"/>
                      </a:rPr>
                      <a:t>%</a:t>
                    </a:r>
                    <a:endParaRPr lang="en-US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6"/>
              <c:layout>
                <c:manualLayout>
                  <c:x val="-6.3457754552573409E-2"/>
                  <c:y val="0.10245194121509367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9"/>
              <c:layout>
                <c:manualLayout>
                  <c:x val="0.12430081958288346"/>
                  <c:y val="-4.9979826997103037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000" b="1">
                    <a:latin typeface="Century Gothic" panose="020B0502020202020204" pitchFamily="34" charset="0"/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'Total ODA - GRAFIKONI'!$B$327:$B$336</c:f>
              <c:strCache>
                <c:ptCount val="10"/>
                <c:pt idx="0">
                  <c:v>Demokracija i upravljanje</c:v>
                </c:pt>
                <c:pt idx="1">
                  <c:v>Vladavina prava i temeljna prava</c:v>
                </c:pt>
                <c:pt idx="2">
                  <c:v>Okoliš i klimatske politike</c:v>
                </c:pt>
                <c:pt idx="3">
                  <c:v>Transport</c:v>
                </c:pt>
                <c:pt idx="4">
                  <c:v>Energija</c:v>
                </c:pt>
                <c:pt idx="5">
                  <c:v>Konkurentnost i  inovacije</c:v>
                </c:pt>
                <c:pt idx="6">
                  <c:v>Obrazovanje, zapošljavanje i socijalne politike</c:v>
                </c:pt>
                <c:pt idx="7">
                  <c:v>Poljoprivreda i ruralni razvitak</c:v>
                </c:pt>
                <c:pt idx="8">
                  <c:v>Regionalna i  teritorijalna suradnja  </c:v>
                </c:pt>
                <c:pt idx="9">
                  <c:v>Međusobno povezani sektori</c:v>
                </c:pt>
              </c:strCache>
            </c:strRef>
          </c:cat>
          <c:val>
            <c:numRef>
              <c:f>'Total ODA - GRAFIKONI'!$C$327:$C$336</c:f>
              <c:numCache>
                <c:formatCode>#0.00,,</c:formatCode>
                <c:ptCount val="10"/>
                <c:pt idx="0">
                  <c:v>28239775</c:v>
                </c:pt>
                <c:pt idx="1">
                  <c:v>27762874</c:v>
                </c:pt>
                <c:pt idx="2">
                  <c:v>85125136</c:v>
                </c:pt>
                <c:pt idx="3">
                  <c:v>50744454</c:v>
                </c:pt>
                <c:pt idx="4">
                  <c:v>13207305</c:v>
                </c:pt>
                <c:pt idx="5">
                  <c:v>135019024</c:v>
                </c:pt>
                <c:pt idx="6">
                  <c:v>26826057</c:v>
                </c:pt>
                <c:pt idx="7">
                  <c:v>8600832</c:v>
                </c:pt>
                <c:pt idx="8">
                  <c:v>19133353</c:v>
                </c:pt>
                <c:pt idx="9">
                  <c:v>7471767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AE118AE-9C45-4949-9C69-17F4BFD46EEE}" type="doc">
      <dgm:prSet loTypeId="urn:microsoft.com/office/officeart/2005/8/layout/funnel1" loCatId="relationship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6E486716-B91C-4130-B838-D54F74699AF6}">
      <dgm:prSet phldrT="[Text]" custT="1"/>
      <dgm:spPr/>
      <dgm:t>
        <a:bodyPr/>
        <a:lstStyle/>
        <a:p>
          <a:r>
            <a:rPr lang="en-GB" sz="1400" dirty="0" smtClean="0"/>
            <a:t>MF</a:t>
          </a:r>
          <a:r>
            <a:rPr lang="bs-Latn-BA" sz="1400" dirty="0" smtClean="0"/>
            <a:t>i</a:t>
          </a:r>
          <a:r>
            <a:rPr lang="en-GB" sz="1400" dirty="0" smtClean="0"/>
            <a:t>T</a:t>
          </a:r>
          <a:endParaRPr lang="en-GB" sz="1400" dirty="0"/>
        </a:p>
      </dgm:t>
    </dgm:pt>
    <dgm:pt modelId="{044D98C3-1557-4AE8-8362-DC580F2688FC}" type="parTrans" cxnId="{DC0EDC08-F27F-43B0-8F44-7B685C6E825B}">
      <dgm:prSet/>
      <dgm:spPr/>
      <dgm:t>
        <a:bodyPr/>
        <a:lstStyle/>
        <a:p>
          <a:endParaRPr lang="en-GB" sz="1400"/>
        </a:p>
      </dgm:t>
    </dgm:pt>
    <dgm:pt modelId="{F8926E49-EA70-4E5B-ABC6-C98F83172F53}" type="sibTrans" cxnId="{DC0EDC08-F27F-43B0-8F44-7B685C6E825B}">
      <dgm:prSet/>
      <dgm:spPr/>
      <dgm:t>
        <a:bodyPr/>
        <a:lstStyle/>
        <a:p>
          <a:endParaRPr lang="en-GB" sz="1400"/>
        </a:p>
      </dgm:t>
    </dgm:pt>
    <dgm:pt modelId="{31AE179D-965D-4D43-83F8-EB51170B0B1E}">
      <dgm:prSet phldrT="[Text]" custT="1"/>
      <dgm:spPr/>
      <dgm:t>
        <a:bodyPr/>
        <a:lstStyle/>
        <a:p>
          <a:r>
            <a:rPr lang="en-GB" sz="1400" dirty="0" err="1" smtClean="0"/>
            <a:t>BiH</a:t>
          </a:r>
          <a:r>
            <a:rPr lang="bs-Latn-BA" sz="1400" dirty="0" smtClean="0"/>
            <a:t> institucije</a:t>
          </a:r>
          <a:r>
            <a:rPr lang="en-GB" sz="1400" dirty="0" smtClean="0"/>
            <a:t> </a:t>
          </a:r>
          <a:endParaRPr lang="en-GB" sz="1400" dirty="0"/>
        </a:p>
      </dgm:t>
    </dgm:pt>
    <dgm:pt modelId="{5C6F9685-3DC6-45CF-A2C4-EF936581F1A4}" type="parTrans" cxnId="{4BCC86B6-C5F1-4A68-8899-962C4113A260}">
      <dgm:prSet/>
      <dgm:spPr/>
      <dgm:t>
        <a:bodyPr/>
        <a:lstStyle/>
        <a:p>
          <a:endParaRPr lang="en-GB" sz="1400"/>
        </a:p>
      </dgm:t>
    </dgm:pt>
    <dgm:pt modelId="{53ECCF78-6130-4CBB-BA59-3A1B6BAF21B7}" type="sibTrans" cxnId="{4BCC86B6-C5F1-4A68-8899-962C4113A260}">
      <dgm:prSet/>
      <dgm:spPr/>
      <dgm:t>
        <a:bodyPr/>
        <a:lstStyle/>
        <a:p>
          <a:endParaRPr lang="en-GB" sz="1400"/>
        </a:p>
      </dgm:t>
    </dgm:pt>
    <dgm:pt modelId="{F6EDF456-FC5F-41E3-9DC4-EAEEDA516F88}">
      <dgm:prSet phldrT="[Text]" custT="1"/>
      <dgm:spPr/>
      <dgm:t>
        <a:bodyPr/>
        <a:lstStyle/>
        <a:p>
          <a:r>
            <a:rPr lang="en-GB" sz="1400" dirty="0" smtClean="0"/>
            <a:t>DCF </a:t>
          </a:r>
          <a:r>
            <a:rPr lang="bs-Latn-BA" sz="1400" dirty="0" smtClean="0"/>
            <a:t>članice</a:t>
          </a:r>
          <a:endParaRPr lang="en-GB" sz="1400" dirty="0"/>
        </a:p>
      </dgm:t>
    </dgm:pt>
    <dgm:pt modelId="{307CAC1D-5CF3-45B0-9812-248168264DF5}" type="parTrans" cxnId="{ABC1183A-6A8D-4249-9F21-C9B2EDDF9AF3}">
      <dgm:prSet/>
      <dgm:spPr/>
      <dgm:t>
        <a:bodyPr/>
        <a:lstStyle/>
        <a:p>
          <a:endParaRPr lang="en-GB" sz="1400"/>
        </a:p>
      </dgm:t>
    </dgm:pt>
    <dgm:pt modelId="{D077A9D1-BEC2-4947-BBDA-F71BFDCFA405}" type="sibTrans" cxnId="{ABC1183A-6A8D-4249-9F21-C9B2EDDF9AF3}">
      <dgm:prSet/>
      <dgm:spPr/>
      <dgm:t>
        <a:bodyPr/>
        <a:lstStyle/>
        <a:p>
          <a:endParaRPr lang="en-GB" sz="1400"/>
        </a:p>
      </dgm:t>
    </dgm:pt>
    <dgm:pt modelId="{BF46002C-6B6B-4118-8660-45A92E2221B0}">
      <dgm:prSet phldrT="[Text]" custT="1"/>
      <dgm:spPr/>
      <dgm:t>
        <a:bodyPr/>
        <a:lstStyle/>
        <a:p>
          <a:r>
            <a:rPr lang="bs-Latn-BA" sz="1800" b="1" dirty="0" smtClean="0">
              <a:solidFill>
                <a:schemeClr val="accent1">
                  <a:lumMod val="75000"/>
                </a:schemeClr>
              </a:solidFill>
              <a:latin typeface="Century Gothic" pitchFamily="34" charset="0"/>
            </a:rPr>
            <a:t>Izvješće o aktivnostima donatora</a:t>
          </a:r>
          <a:endParaRPr lang="en-GB" sz="1800" b="1" dirty="0">
            <a:solidFill>
              <a:schemeClr val="accent1">
                <a:lumMod val="75000"/>
              </a:schemeClr>
            </a:solidFill>
            <a:latin typeface="Century Gothic" pitchFamily="34" charset="0"/>
          </a:endParaRPr>
        </a:p>
      </dgm:t>
    </dgm:pt>
    <dgm:pt modelId="{9DB3820D-C71F-4D19-AB27-BC915C9925AB}" type="parTrans" cxnId="{AC7E470F-3A7A-4CF9-92B7-04D34C99962A}">
      <dgm:prSet/>
      <dgm:spPr/>
      <dgm:t>
        <a:bodyPr/>
        <a:lstStyle/>
        <a:p>
          <a:endParaRPr lang="en-GB" sz="1400"/>
        </a:p>
      </dgm:t>
    </dgm:pt>
    <dgm:pt modelId="{43395894-7EA6-4B9E-84C2-B438ECA82763}" type="sibTrans" cxnId="{AC7E470F-3A7A-4CF9-92B7-04D34C99962A}">
      <dgm:prSet/>
      <dgm:spPr/>
      <dgm:t>
        <a:bodyPr/>
        <a:lstStyle/>
        <a:p>
          <a:endParaRPr lang="en-GB" sz="1400"/>
        </a:p>
      </dgm:t>
    </dgm:pt>
    <dgm:pt modelId="{FA00EC63-F92C-4198-B82F-6EF31497544E}" type="pres">
      <dgm:prSet presAssocID="{6AE118AE-9C45-4949-9C69-17F4BFD46EEE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bs-Latn-BA"/>
        </a:p>
      </dgm:t>
    </dgm:pt>
    <dgm:pt modelId="{8F371554-F874-47A7-A84E-05A6E0832681}" type="pres">
      <dgm:prSet presAssocID="{6AE118AE-9C45-4949-9C69-17F4BFD46EEE}" presName="ellipse" presStyleLbl="trBgShp" presStyleIdx="0" presStyleCnt="1"/>
      <dgm:spPr/>
    </dgm:pt>
    <dgm:pt modelId="{1426254A-55C1-4D57-AAE1-85E18E08C4EF}" type="pres">
      <dgm:prSet presAssocID="{6AE118AE-9C45-4949-9C69-17F4BFD46EEE}" presName="arrow1" presStyleLbl="fgShp" presStyleIdx="0" presStyleCnt="1" custLinFactNeighborX="10825" custLinFactNeighborY="53297"/>
      <dgm:spPr/>
    </dgm:pt>
    <dgm:pt modelId="{361AAC30-CED0-4D89-B454-2D02C2391FEA}" type="pres">
      <dgm:prSet presAssocID="{6AE118AE-9C45-4949-9C69-17F4BFD46EEE}" presName="rectangle" presStyleLbl="revTx" presStyleIdx="0" presStyleCnt="1" custScaleX="131730">
        <dgm:presLayoutVars>
          <dgm:bulletEnabled val="1"/>
        </dgm:presLayoutVars>
      </dgm:prSet>
      <dgm:spPr/>
      <dgm:t>
        <a:bodyPr/>
        <a:lstStyle/>
        <a:p>
          <a:endParaRPr lang="bs-Latn-BA"/>
        </a:p>
      </dgm:t>
    </dgm:pt>
    <dgm:pt modelId="{C72BEB2E-A1E1-441F-BB2F-C1CBED03E725}" type="pres">
      <dgm:prSet presAssocID="{31AE179D-965D-4D43-83F8-EB51170B0B1E}" presName="item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bs-Latn-BA"/>
        </a:p>
      </dgm:t>
    </dgm:pt>
    <dgm:pt modelId="{B9C9FA36-AF98-420D-932B-CC6191ADB86B}" type="pres">
      <dgm:prSet presAssocID="{F6EDF456-FC5F-41E3-9DC4-EAEEDA516F88}" presName="item2" presStyleLbl="node1" presStyleIdx="1" presStyleCnt="3" custScaleX="124063" custLinFactNeighborX="-18195" custLinFactNeighborY="135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4B3491C-DFC3-4A72-B698-4EFABCDF19AA}" type="pres">
      <dgm:prSet presAssocID="{BF46002C-6B6B-4118-8660-45A92E2221B0}" presName="item3" presStyleLbl="node1" presStyleIdx="2" presStyleCnt="3" custScaleX="144126" custScaleY="140456" custLinFactNeighborX="-4701" custLinFactNeighborY="2000">
        <dgm:presLayoutVars>
          <dgm:bulletEnabled val="1"/>
        </dgm:presLayoutVars>
      </dgm:prSet>
      <dgm:spPr/>
      <dgm:t>
        <a:bodyPr/>
        <a:lstStyle/>
        <a:p>
          <a:endParaRPr lang="bs-Latn-BA"/>
        </a:p>
      </dgm:t>
    </dgm:pt>
    <dgm:pt modelId="{C151FA93-64B4-4B9F-8BBD-8D4189D0EC1E}" type="pres">
      <dgm:prSet presAssocID="{6AE118AE-9C45-4949-9C69-17F4BFD46EEE}" presName="funnel" presStyleLbl="trAlignAcc1" presStyleIdx="0" presStyleCnt="1" custScaleX="110354" custScaleY="112748" custLinFactNeighborX="193" custLinFactNeighborY="2574"/>
      <dgm:spPr/>
    </dgm:pt>
  </dgm:ptLst>
  <dgm:cxnLst>
    <dgm:cxn modelId="{7D3E9BA0-63D4-4666-A353-6CA81415036B}" type="presOf" srcId="{31AE179D-965D-4D43-83F8-EB51170B0B1E}" destId="{B9C9FA36-AF98-420D-932B-CC6191ADB86B}" srcOrd="0" destOrd="0" presId="urn:microsoft.com/office/officeart/2005/8/layout/funnel1"/>
    <dgm:cxn modelId="{4BCC86B6-C5F1-4A68-8899-962C4113A260}" srcId="{6AE118AE-9C45-4949-9C69-17F4BFD46EEE}" destId="{31AE179D-965D-4D43-83F8-EB51170B0B1E}" srcOrd="1" destOrd="0" parTransId="{5C6F9685-3DC6-45CF-A2C4-EF936581F1A4}" sibTransId="{53ECCF78-6130-4CBB-BA59-3A1B6BAF21B7}"/>
    <dgm:cxn modelId="{CA84D765-E00C-42C2-9F06-4AA735A30C21}" type="presOf" srcId="{BF46002C-6B6B-4118-8660-45A92E2221B0}" destId="{361AAC30-CED0-4D89-B454-2D02C2391FEA}" srcOrd="0" destOrd="0" presId="urn:microsoft.com/office/officeart/2005/8/layout/funnel1"/>
    <dgm:cxn modelId="{1DFD606B-1AAC-4C5A-BE1E-5045864860F3}" type="presOf" srcId="{F6EDF456-FC5F-41E3-9DC4-EAEEDA516F88}" destId="{C72BEB2E-A1E1-441F-BB2F-C1CBED03E725}" srcOrd="0" destOrd="0" presId="urn:microsoft.com/office/officeart/2005/8/layout/funnel1"/>
    <dgm:cxn modelId="{DC0EDC08-F27F-43B0-8F44-7B685C6E825B}" srcId="{6AE118AE-9C45-4949-9C69-17F4BFD46EEE}" destId="{6E486716-B91C-4130-B838-D54F74699AF6}" srcOrd="0" destOrd="0" parTransId="{044D98C3-1557-4AE8-8362-DC580F2688FC}" sibTransId="{F8926E49-EA70-4E5B-ABC6-C98F83172F53}"/>
    <dgm:cxn modelId="{53604583-BD7B-471D-9A82-BD22C96FFFB1}" type="presOf" srcId="{6AE118AE-9C45-4949-9C69-17F4BFD46EEE}" destId="{FA00EC63-F92C-4198-B82F-6EF31497544E}" srcOrd="0" destOrd="0" presId="urn:microsoft.com/office/officeart/2005/8/layout/funnel1"/>
    <dgm:cxn modelId="{ABC1183A-6A8D-4249-9F21-C9B2EDDF9AF3}" srcId="{6AE118AE-9C45-4949-9C69-17F4BFD46EEE}" destId="{F6EDF456-FC5F-41E3-9DC4-EAEEDA516F88}" srcOrd="2" destOrd="0" parTransId="{307CAC1D-5CF3-45B0-9812-248168264DF5}" sibTransId="{D077A9D1-BEC2-4947-BBDA-F71BFDCFA405}"/>
    <dgm:cxn modelId="{99295224-6362-49E8-AD1B-DB46857C3F98}" type="presOf" srcId="{6E486716-B91C-4130-B838-D54F74699AF6}" destId="{C4B3491C-DFC3-4A72-B698-4EFABCDF19AA}" srcOrd="0" destOrd="0" presId="urn:microsoft.com/office/officeart/2005/8/layout/funnel1"/>
    <dgm:cxn modelId="{AC7E470F-3A7A-4CF9-92B7-04D34C99962A}" srcId="{6AE118AE-9C45-4949-9C69-17F4BFD46EEE}" destId="{BF46002C-6B6B-4118-8660-45A92E2221B0}" srcOrd="3" destOrd="0" parTransId="{9DB3820D-C71F-4D19-AB27-BC915C9925AB}" sibTransId="{43395894-7EA6-4B9E-84C2-B438ECA82763}"/>
    <dgm:cxn modelId="{54BE7F85-5DFF-434C-BDCB-ECD18DB94F32}" type="presParOf" srcId="{FA00EC63-F92C-4198-B82F-6EF31497544E}" destId="{8F371554-F874-47A7-A84E-05A6E0832681}" srcOrd="0" destOrd="0" presId="urn:microsoft.com/office/officeart/2005/8/layout/funnel1"/>
    <dgm:cxn modelId="{77609053-A2B0-41B4-9C75-FBB485DB972D}" type="presParOf" srcId="{FA00EC63-F92C-4198-B82F-6EF31497544E}" destId="{1426254A-55C1-4D57-AAE1-85E18E08C4EF}" srcOrd="1" destOrd="0" presId="urn:microsoft.com/office/officeart/2005/8/layout/funnel1"/>
    <dgm:cxn modelId="{55807033-70B2-40B8-A72E-FD4816D1F361}" type="presParOf" srcId="{FA00EC63-F92C-4198-B82F-6EF31497544E}" destId="{361AAC30-CED0-4D89-B454-2D02C2391FEA}" srcOrd="2" destOrd="0" presId="urn:microsoft.com/office/officeart/2005/8/layout/funnel1"/>
    <dgm:cxn modelId="{1DD5F13D-D068-4524-BA73-2D46EE397659}" type="presParOf" srcId="{FA00EC63-F92C-4198-B82F-6EF31497544E}" destId="{C72BEB2E-A1E1-441F-BB2F-C1CBED03E725}" srcOrd="3" destOrd="0" presId="urn:microsoft.com/office/officeart/2005/8/layout/funnel1"/>
    <dgm:cxn modelId="{5FBEA95E-EE4E-43DF-B12F-1156CCE658C9}" type="presParOf" srcId="{FA00EC63-F92C-4198-B82F-6EF31497544E}" destId="{B9C9FA36-AF98-420D-932B-CC6191ADB86B}" srcOrd="4" destOrd="0" presId="urn:microsoft.com/office/officeart/2005/8/layout/funnel1"/>
    <dgm:cxn modelId="{80DB1FDC-20CF-4F5D-B732-FA5B4116DAB4}" type="presParOf" srcId="{FA00EC63-F92C-4198-B82F-6EF31497544E}" destId="{C4B3491C-DFC3-4A72-B698-4EFABCDF19AA}" srcOrd="5" destOrd="0" presId="urn:microsoft.com/office/officeart/2005/8/layout/funnel1"/>
    <dgm:cxn modelId="{EB06FF96-0A13-4294-B56C-51650BC4C143}" type="presParOf" srcId="{FA00EC63-F92C-4198-B82F-6EF31497544E}" destId="{C151FA93-64B4-4B9F-8BBD-8D4189D0EC1E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371554-F874-47A7-A84E-05A6E0832681}">
      <dsp:nvSpPr>
        <dsp:cNvPr id="0" name=""/>
        <dsp:cNvSpPr/>
      </dsp:nvSpPr>
      <dsp:spPr>
        <a:xfrm>
          <a:off x="1241572" y="281139"/>
          <a:ext cx="3601686" cy="1250818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426254A-55C1-4D57-AAE1-85E18E08C4EF}">
      <dsp:nvSpPr>
        <dsp:cNvPr id="0" name=""/>
        <dsp:cNvSpPr/>
      </dsp:nvSpPr>
      <dsp:spPr>
        <a:xfrm>
          <a:off x="2774558" y="3582057"/>
          <a:ext cx="698001" cy="446720"/>
        </a:xfrm>
        <a:prstGeom prst="down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61AAC30-CED0-4D89-B454-2D02C2391FEA}">
      <dsp:nvSpPr>
        <dsp:cNvPr id="0" name=""/>
        <dsp:cNvSpPr/>
      </dsp:nvSpPr>
      <dsp:spPr>
        <a:xfrm>
          <a:off x="841255" y="3701345"/>
          <a:ext cx="4413489" cy="8376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s-Latn-BA" sz="1800" b="1" kern="1200" dirty="0" smtClean="0">
              <a:solidFill>
                <a:schemeClr val="accent1">
                  <a:lumMod val="75000"/>
                </a:schemeClr>
              </a:solidFill>
              <a:latin typeface="Century Gothic" pitchFamily="34" charset="0"/>
            </a:rPr>
            <a:t>Izvješće o aktivnostima donatora</a:t>
          </a:r>
          <a:endParaRPr lang="en-GB" sz="1800" b="1" kern="1200" dirty="0">
            <a:solidFill>
              <a:schemeClr val="accent1">
                <a:lumMod val="75000"/>
              </a:schemeClr>
            </a:solidFill>
            <a:latin typeface="Century Gothic" pitchFamily="34" charset="0"/>
          </a:endParaRPr>
        </a:p>
      </dsp:txBody>
      <dsp:txXfrm>
        <a:off x="841255" y="3701345"/>
        <a:ext cx="4413489" cy="837601"/>
      </dsp:txXfrm>
    </dsp:sp>
    <dsp:sp modelId="{C72BEB2E-A1E1-441F-BB2F-C1CBED03E725}">
      <dsp:nvSpPr>
        <dsp:cNvPr id="0" name=""/>
        <dsp:cNvSpPr/>
      </dsp:nvSpPr>
      <dsp:spPr>
        <a:xfrm>
          <a:off x="2551023" y="1628560"/>
          <a:ext cx="1256402" cy="125640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DCF </a:t>
          </a:r>
          <a:r>
            <a:rPr lang="bs-Latn-BA" sz="1400" kern="1200" dirty="0" smtClean="0"/>
            <a:t>članice</a:t>
          </a:r>
          <a:endParaRPr lang="en-GB" sz="1400" kern="1200" dirty="0"/>
        </a:p>
      </dsp:txBody>
      <dsp:txXfrm>
        <a:off x="2735019" y="1812556"/>
        <a:ext cx="888410" cy="888410"/>
      </dsp:txXfrm>
    </dsp:sp>
    <dsp:sp modelId="{B9C9FA36-AF98-420D-932B-CC6191ADB86B}">
      <dsp:nvSpPr>
        <dsp:cNvPr id="0" name=""/>
        <dsp:cNvSpPr/>
      </dsp:nvSpPr>
      <dsp:spPr>
        <a:xfrm>
          <a:off x="1272231" y="703029"/>
          <a:ext cx="1558730" cy="1256402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err="1" smtClean="0"/>
            <a:t>BiH</a:t>
          </a:r>
          <a:r>
            <a:rPr lang="bs-Latn-BA" sz="1400" kern="1200" dirty="0" smtClean="0"/>
            <a:t> institucije</a:t>
          </a:r>
          <a:r>
            <a:rPr lang="en-GB" sz="1400" kern="1200" dirty="0" smtClean="0"/>
            <a:t> </a:t>
          </a:r>
          <a:endParaRPr lang="en-GB" sz="1400" kern="1200" dirty="0"/>
        </a:p>
      </dsp:txBody>
      <dsp:txXfrm>
        <a:off x="1500502" y="887025"/>
        <a:ext cx="1102188" cy="888410"/>
      </dsp:txXfrm>
    </dsp:sp>
    <dsp:sp modelId="{C4B3491C-DFC3-4A72-B698-4EFABCDF19AA}">
      <dsp:nvSpPr>
        <dsp:cNvPr id="0" name=""/>
        <dsp:cNvSpPr/>
      </dsp:nvSpPr>
      <dsp:spPr>
        <a:xfrm>
          <a:off x="2600056" y="153192"/>
          <a:ext cx="1810802" cy="1764692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MF</a:t>
          </a:r>
          <a:r>
            <a:rPr lang="bs-Latn-BA" sz="1400" kern="1200" dirty="0" smtClean="0"/>
            <a:t>i</a:t>
          </a:r>
          <a:r>
            <a:rPr lang="en-GB" sz="1400" kern="1200" dirty="0" smtClean="0"/>
            <a:t>T</a:t>
          </a:r>
          <a:endParaRPr lang="en-GB" sz="1400" kern="1200" dirty="0"/>
        </a:p>
      </dsp:txBody>
      <dsp:txXfrm>
        <a:off x="2865242" y="411625"/>
        <a:ext cx="1280430" cy="1247826"/>
      </dsp:txXfrm>
    </dsp:sp>
    <dsp:sp modelId="{C151FA93-64B4-4B9F-8BBD-8D4189D0EC1E}">
      <dsp:nvSpPr>
        <dsp:cNvPr id="0" name=""/>
        <dsp:cNvSpPr/>
      </dsp:nvSpPr>
      <dsp:spPr>
        <a:xfrm>
          <a:off x="898781" y="8751"/>
          <a:ext cx="4313524" cy="3525681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4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s-Latn-B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218"/>
            <a:ext cx="2946400" cy="496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s-Latn-B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30218"/>
            <a:ext cx="2946400" cy="496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BE4784-95A4-4F0C-8B54-9BCB9AF3011D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382134529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r-Cyrl-B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DE7EF3-7874-4724-9B80-0658BD5B97F6}" type="datetime1">
              <a:rPr lang="sr-Cyrl-BA" smtClean="0"/>
              <a:t>7.12.2016</a:t>
            </a:fld>
            <a:endParaRPr lang="sr-Cyrl-B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59350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r-Cyrl-B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8"/>
            <a:ext cx="5438140" cy="446770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B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30091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r-Cyrl-B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430091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2B340C-F0E1-43E2-82EB-A05D4350C7D0}" type="slidenum">
              <a:rPr lang="sr-Cyrl-BA" smtClean="0"/>
              <a:t>‹#›</a:t>
            </a:fld>
            <a:endParaRPr lang="sr-Cyrl-BA"/>
          </a:p>
        </p:txBody>
      </p:sp>
    </p:spTree>
    <p:extLst>
      <p:ext uri="{BB962C8B-B14F-4D97-AF65-F5344CB8AC3E}">
        <p14:creationId xmlns:p14="http://schemas.microsoft.com/office/powerpoint/2010/main" val="326744761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>
          <a:xfrm>
            <a:off x="1" y="1"/>
            <a:ext cx="357" cy="391"/>
          </a:xfrm>
        </p:spPr>
        <p:txBody>
          <a:bodyPr wrap="square" lIns="90000" tIns="45000" rIns="90000" bIns="45000"/>
          <a:lstStyle/>
          <a:p>
            <a:pPr lvl="0" algn="l" hangingPunct="1"/>
            <a:fld id="{2AF498A5-7A22-4ABB-A877-057623FD2286}" type="slidenum">
              <a:rPr/>
              <a:pPr lvl="0" algn="l" hangingPunct="1"/>
              <a:t>1</a:t>
            </a:fld>
            <a:fld id="{F10EEF31-7753-481D-9A20-E1F8CE7CCB64}" type="slidenum">
              <a:rPr/>
              <a:pPr lvl="0" algn="l" hangingPunct="1"/>
              <a:t>1</a:t>
            </a:fld>
            <a:endParaRPr lang="x-none" sz="1800">
              <a:solidFill>
                <a:srgbClr val="000000"/>
              </a:solidFill>
              <a:latin typeface="+mn-lt" pitchFamily="18"/>
              <a:ea typeface="+mn-ea" pitchFamily="2"/>
              <a:cs typeface="+mn-cs" pitchFamily="2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0" y="0"/>
            <a:ext cx="0" cy="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1" y="1"/>
            <a:ext cx="357" cy="391"/>
          </a:xfrm>
        </p:spPr>
        <p:txBody>
          <a:bodyPr wrap="square" lIns="90000" tIns="45000" rIns="90000" bIns="45000"/>
          <a:lstStyle/>
          <a:p>
            <a:pPr lvl="0"/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9721689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B340C-F0E1-43E2-82EB-A05D4350C7D0}" type="slidenum">
              <a:rPr lang="sr-Cyrl-BA" smtClean="0"/>
              <a:t>2</a:t>
            </a:fld>
            <a:endParaRPr lang="sr-Cyrl-BA"/>
          </a:p>
        </p:txBody>
      </p:sp>
    </p:spTree>
    <p:extLst>
      <p:ext uri="{BB962C8B-B14F-4D97-AF65-F5344CB8AC3E}">
        <p14:creationId xmlns:p14="http://schemas.microsoft.com/office/powerpoint/2010/main" val="8749867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B340C-F0E1-43E2-82EB-A05D4350C7D0}" type="slidenum">
              <a:rPr lang="sr-Cyrl-BA" smtClean="0"/>
              <a:t>5</a:t>
            </a:fld>
            <a:endParaRPr lang="sr-Cyrl-BA" dirty="0"/>
          </a:p>
        </p:txBody>
      </p:sp>
    </p:spTree>
    <p:extLst>
      <p:ext uri="{BB962C8B-B14F-4D97-AF65-F5344CB8AC3E}">
        <p14:creationId xmlns:p14="http://schemas.microsoft.com/office/powerpoint/2010/main" val="29008078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>
          <a:xfrm>
            <a:off x="1" y="1"/>
            <a:ext cx="357" cy="391"/>
          </a:xfrm>
        </p:spPr>
        <p:txBody>
          <a:bodyPr wrap="square" lIns="90000" tIns="45000" rIns="90000" bIns="45000"/>
          <a:lstStyle/>
          <a:p>
            <a:pPr lvl="0" algn="l" hangingPunct="1"/>
            <a:fld id="{0BABB9A0-5B85-4072-B3CC-61ACB1B2693C}" type="slidenum">
              <a:rPr/>
              <a:pPr lvl="0" algn="l" hangingPunct="1"/>
              <a:t>12</a:t>
            </a:fld>
            <a:fld id="{25939A43-D99C-456A-9021-7C853E609393}" type="slidenum">
              <a:rPr/>
              <a:pPr lvl="0" algn="l" hangingPunct="1"/>
              <a:t>12</a:t>
            </a:fld>
            <a:endParaRPr lang="x-none" sz="1800">
              <a:solidFill>
                <a:srgbClr val="000000"/>
              </a:solidFill>
              <a:latin typeface="Calibri" pitchFamily="34"/>
              <a:ea typeface="+mn-ea" pitchFamily="2"/>
              <a:cs typeface="+mn-cs" pitchFamily="2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0" y="0"/>
            <a:ext cx="0" cy="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1" y="1"/>
            <a:ext cx="357" cy="391"/>
          </a:xfrm>
        </p:spPr>
        <p:txBody>
          <a:bodyPr wrap="square" lIns="90000" tIns="45000" rIns="90000" bIns="45000"/>
          <a:lstStyle/>
          <a:p>
            <a:pPr lvl="0"/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7913668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91A2D49-A4B1-4E2F-95C8-9C69A958AB43}" type="datetime1">
              <a:rPr lang="sr-Cyrl-BA" smtClean="0"/>
              <a:t>7.12.2016</a:t>
            </a:fld>
            <a:endParaRPr lang="sr-Cyrl-B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sr-Cyrl-B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9705DA5-21E4-4F52-A890-CBA44F317E04}" type="slidenum">
              <a:rPr lang="sr-Cyrl-BA" smtClean="0"/>
              <a:t>‹#›</a:t>
            </a:fld>
            <a:endParaRPr lang="sr-Cyrl-B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97EDC8-E27D-497B-BA15-056D6BF26D56}" type="datetime1">
              <a:rPr lang="sr-Cyrl-BA" smtClean="0"/>
              <a:t>7.12.2016</a:t>
            </a:fld>
            <a:endParaRPr lang="sr-Cyrl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r-Cyrl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705DA5-21E4-4F52-A890-CBA44F317E04}" type="slidenum">
              <a:rPr lang="sr-Cyrl-BA" smtClean="0"/>
              <a:t>‹#›</a:t>
            </a:fld>
            <a:endParaRPr lang="sr-Cyrl-B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26110D-4F9B-468C-BB7E-1BC3ABCF3490}" type="datetime1">
              <a:rPr lang="sr-Cyrl-BA" smtClean="0"/>
              <a:t>7.12.2016</a:t>
            </a:fld>
            <a:endParaRPr lang="sr-Cyrl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r-Cyrl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705DA5-21E4-4F52-A890-CBA44F317E04}" type="slidenum">
              <a:rPr lang="sr-Cyrl-BA" smtClean="0"/>
              <a:t>‹#›</a:t>
            </a:fld>
            <a:endParaRPr lang="sr-Cyrl-B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FC8BCB-D2E7-41C8-8F45-CFD1237772E1}" type="datetime1">
              <a:rPr lang="sr-Cyrl-BA" smtClean="0"/>
              <a:t>7.12.2016</a:t>
            </a:fld>
            <a:endParaRPr lang="sr-Cyrl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r-Cyrl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705DA5-21E4-4F52-A890-CBA44F317E04}" type="slidenum">
              <a:rPr lang="sr-Cyrl-BA" smtClean="0"/>
              <a:t>‹#›</a:t>
            </a:fld>
            <a:endParaRPr lang="sr-Cyrl-BA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ABA73F-6FED-457F-9390-925C5B355EC7}" type="datetime1">
              <a:rPr lang="sr-Cyrl-BA" smtClean="0"/>
              <a:t>7.12.2016</a:t>
            </a:fld>
            <a:endParaRPr lang="sr-Cyrl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r-Cyrl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705DA5-21E4-4F52-A890-CBA44F317E04}" type="slidenum">
              <a:rPr lang="sr-Cyrl-BA" smtClean="0"/>
              <a:t>‹#›</a:t>
            </a:fld>
            <a:endParaRPr lang="sr-Cyrl-BA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880DDE-CDB5-4A00-9867-E377D4BE4027}" type="datetime1">
              <a:rPr lang="sr-Cyrl-BA" smtClean="0"/>
              <a:t>7.12.2016</a:t>
            </a:fld>
            <a:endParaRPr lang="sr-Cyrl-B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r-Cyrl-B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705DA5-21E4-4F52-A890-CBA44F317E04}" type="slidenum">
              <a:rPr lang="sr-Cyrl-BA" smtClean="0"/>
              <a:t>‹#›</a:t>
            </a:fld>
            <a:endParaRPr lang="sr-Cyrl-B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8C952F-B8C9-4A9B-B101-D5E748F9FB9E}" type="datetime1">
              <a:rPr lang="sr-Cyrl-BA" smtClean="0"/>
              <a:t>7.12.2016</a:t>
            </a:fld>
            <a:endParaRPr lang="sr-Cyrl-B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r-Cyrl-B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705DA5-21E4-4F52-A890-CBA44F317E04}" type="slidenum">
              <a:rPr lang="sr-Cyrl-BA" smtClean="0"/>
              <a:t>‹#›</a:t>
            </a:fld>
            <a:endParaRPr lang="sr-Cyrl-B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D0BD09-3337-4974-9FF9-4672F0464EBB}" type="datetime1">
              <a:rPr lang="sr-Cyrl-BA" smtClean="0"/>
              <a:t>7.12.2016</a:t>
            </a:fld>
            <a:endParaRPr lang="sr-Cyrl-B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r-Cyrl-B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705DA5-21E4-4F52-A890-CBA44F317E04}" type="slidenum">
              <a:rPr lang="sr-Cyrl-BA" smtClean="0"/>
              <a:t>‹#›</a:t>
            </a:fld>
            <a:endParaRPr lang="sr-Cyrl-BA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ACC1AD-58D1-45BD-93D2-FE80400AAB51}" type="datetime1">
              <a:rPr lang="sr-Cyrl-BA" smtClean="0"/>
              <a:t>7.12.2016</a:t>
            </a:fld>
            <a:endParaRPr lang="sr-Cyrl-B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r-Cyrl-B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705DA5-21E4-4F52-A890-CBA44F317E04}" type="slidenum">
              <a:rPr lang="sr-Cyrl-BA" smtClean="0"/>
              <a:t>‹#›</a:t>
            </a:fld>
            <a:endParaRPr lang="sr-Cyrl-B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A74B021A-A844-4518-BCA6-5A70F9A80383}" type="datetime1">
              <a:rPr lang="sr-Cyrl-BA" smtClean="0"/>
              <a:t>7.12.2016</a:t>
            </a:fld>
            <a:endParaRPr lang="sr-Cyrl-B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r-Cyrl-B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705DA5-21E4-4F52-A890-CBA44F317E04}" type="slidenum">
              <a:rPr lang="sr-Cyrl-BA" smtClean="0"/>
              <a:t>‹#›</a:t>
            </a:fld>
            <a:endParaRPr lang="sr-Cyrl-B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AE8E97D-A32B-4878-8771-31AC16BF0B9E}" type="datetime1">
              <a:rPr lang="sr-Cyrl-BA" smtClean="0"/>
              <a:t>7.12.2016</a:t>
            </a:fld>
            <a:endParaRPr lang="sr-Cyrl-B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sr-Cyrl-B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9705DA5-21E4-4F52-A890-CBA44F317E04}" type="slidenum">
              <a:rPr lang="sr-Cyrl-BA" smtClean="0"/>
              <a:t>‹#›</a:t>
            </a:fld>
            <a:endParaRPr lang="sr-Cyrl-B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CF8366EB-54ED-4EEF-B3BC-C7E51A4FC8EA}" type="datetime1">
              <a:rPr lang="sr-Cyrl-BA" smtClean="0"/>
              <a:t>7.12.2016</a:t>
            </a:fld>
            <a:endParaRPr lang="sr-Cyrl-B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sr-Cyrl-B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59705DA5-21E4-4F52-A890-CBA44F317E04}" type="slidenum">
              <a:rPr lang="sr-Cyrl-BA" smtClean="0"/>
              <a:t>‹#›</a:t>
            </a:fld>
            <a:endParaRPr lang="sr-Cyrl-B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/>
          <p:cNvPicPr>
            <a:picLocks noChangeAspect="1"/>
          </p:cNvPicPr>
          <p:nvPr/>
        </p:nvPicPr>
        <p:blipFill>
          <a:blip r:embed="rId3" cstate="print">
            <a:lum/>
            <a:alphaModFix/>
          </a:blip>
          <a:srcRect/>
          <a:stretch>
            <a:fillRect/>
          </a:stretch>
        </p:blipFill>
        <p:spPr>
          <a:xfrm>
            <a:off x="6204600" y="6149519"/>
            <a:ext cx="482400" cy="59004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Straight Connector 5"/>
          <p:cNvSpPr/>
          <p:nvPr/>
        </p:nvSpPr>
        <p:spPr>
          <a:xfrm>
            <a:off x="774359" y="6033960"/>
            <a:ext cx="8406001" cy="0"/>
          </a:xfrm>
          <a:prstGeom prst="line">
            <a:avLst/>
          </a:prstGeom>
          <a:noFill/>
          <a:ln w="9360">
            <a:solidFill>
              <a:srgbClr val="16515F"/>
            </a:solidFill>
            <a:custDash>
              <a:ds d="100000" sp="100000"/>
            </a:custDash>
          </a:ln>
        </p:spPr>
        <p:txBody>
          <a:bodyPr vert="horz" wrap="squar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x-none" sz="1800" b="0" i="0" u="none" strike="noStrike" kern="1200">
              <a:ln>
                <a:noFill/>
              </a:ln>
              <a:latin typeface="Arial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10" name="Rectangle 2"/>
          <p:cNvSpPr/>
          <p:nvPr/>
        </p:nvSpPr>
        <p:spPr>
          <a:xfrm>
            <a:off x="6687000" y="6120542"/>
            <a:ext cx="2384639" cy="762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compatLnSpc="0"/>
          <a:lstStyle/>
          <a:p>
            <a:pPr marL="0" marR="0" lvl="0" indent="0" algn="ctr" rtl="0" hangingPunct="1">
              <a:spcBef>
                <a:spcPts val="0"/>
              </a:spcBef>
              <a:spcAft>
                <a:spcPts val="601"/>
              </a:spcAft>
              <a:buNone/>
              <a:tabLst/>
            </a:pPr>
            <a:r>
              <a:rPr lang="bs-Latn-BA" sz="1100" b="1" i="0" u="none" strike="noStrike" dirty="0" smtClean="0">
                <a:solidFill>
                  <a:srgbClr val="2D2D8A"/>
                </a:solidFill>
                <a:latin typeface="Arial" pitchFamily="34"/>
                <a:ea typeface="Lucida Sans Unicode" pitchFamily="2"/>
                <a:cs typeface="Arial" pitchFamily="34"/>
              </a:rPr>
              <a:t>BOSNA </a:t>
            </a:r>
            <a:r>
              <a:rPr lang="bs-Latn-BA" sz="1100" b="1" dirty="0" smtClean="0">
                <a:solidFill>
                  <a:srgbClr val="2D2D8A"/>
                </a:solidFill>
                <a:latin typeface="Arial" pitchFamily="34"/>
                <a:ea typeface="Lucida Sans Unicode" pitchFamily="2"/>
                <a:cs typeface="Arial" pitchFamily="34"/>
              </a:rPr>
              <a:t>I</a:t>
            </a:r>
            <a:r>
              <a:rPr lang="bs-Latn-BA" sz="1100" b="1" i="0" u="none" strike="noStrike" dirty="0" smtClean="0">
                <a:solidFill>
                  <a:srgbClr val="2D2D8A"/>
                </a:solidFill>
                <a:latin typeface="Arial" pitchFamily="34"/>
                <a:ea typeface="Lucida Sans Unicode" pitchFamily="2"/>
                <a:cs typeface="Arial" pitchFamily="34"/>
              </a:rPr>
              <a:t> HERCEGOVINA</a:t>
            </a:r>
          </a:p>
          <a:p>
            <a:pPr marL="0" marR="0" lvl="0" indent="0" algn="ctr" rtl="0" hangingPunct="1">
              <a:spcBef>
                <a:spcPts val="0"/>
              </a:spcBef>
              <a:spcAft>
                <a:spcPts val="601"/>
              </a:spcAft>
              <a:buNone/>
              <a:tabLst/>
            </a:pPr>
            <a:r>
              <a:rPr lang="sr-Latn-RS" sz="1100" b="1" dirty="0" smtClean="0">
                <a:solidFill>
                  <a:srgbClr val="2D2D8A"/>
                </a:solidFill>
                <a:latin typeface="Arial" pitchFamily="34"/>
                <a:ea typeface="Lucida Sans Unicode" pitchFamily="2"/>
                <a:cs typeface="Arial" pitchFamily="34"/>
              </a:rPr>
              <a:t>Ministarstvo financija i trezora</a:t>
            </a:r>
            <a:endParaRPr lang="x-none" sz="1100" b="1" i="0" u="none" strike="noStrike" smtClean="0">
              <a:solidFill>
                <a:srgbClr val="2D2D8A"/>
              </a:solidFill>
              <a:latin typeface="Arial" pitchFamily="34"/>
              <a:ea typeface="Lucida Sans Unicode" pitchFamily="2"/>
              <a:cs typeface="Arial" pitchFamily="34"/>
            </a:endParaRPr>
          </a:p>
          <a:p>
            <a:pPr marL="0" marR="0" lvl="0" indent="0" algn="ctr" rtl="0" hangingPunct="1">
              <a:lnSpc>
                <a:spcPct val="125000"/>
              </a:lnSpc>
              <a:spcBef>
                <a:spcPts val="0"/>
              </a:spcBef>
              <a:spcAft>
                <a:spcPts val="601"/>
              </a:spcAft>
              <a:buNone/>
              <a:tabLst>
                <a:tab pos="0" algn="l"/>
                <a:tab pos="447840" algn="l"/>
                <a:tab pos="896759" algn="l"/>
                <a:tab pos="1346040" algn="l"/>
                <a:tab pos="1795320" algn="l"/>
                <a:tab pos="2244600" algn="l"/>
                <a:tab pos="2693880" algn="l"/>
                <a:tab pos="3143159" algn="l"/>
                <a:tab pos="3592440" algn="l"/>
                <a:tab pos="4041719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79" algn="l"/>
                <a:tab pos="7635960" algn="l"/>
                <a:tab pos="8085240" algn="l"/>
                <a:tab pos="8534520" algn="l"/>
                <a:tab pos="8983800" algn="l"/>
              </a:tabLst>
            </a:pPr>
            <a:endParaRPr lang="x-none" sz="1100" b="1" i="0" u="none" strike="noStrike">
              <a:solidFill>
                <a:srgbClr val="2D2D8A"/>
              </a:solidFill>
              <a:latin typeface="Arial" pitchFamily="34"/>
              <a:ea typeface="Lucida Sans Unicode" pitchFamily="2"/>
              <a:cs typeface="Arial" pitchFamily="34"/>
            </a:endParaRPr>
          </a:p>
          <a:p>
            <a:pPr marL="0" marR="0" lvl="0" indent="0" algn="ctr" rtl="0" hangingPunct="1">
              <a:lnSpc>
                <a:spcPct val="125000"/>
              </a:lnSpc>
              <a:spcBef>
                <a:spcPts val="0"/>
              </a:spcBef>
              <a:spcAft>
                <a:spcPts val="601"/>
              </a:spcAft>
              <a:buNone/>
              <a:tabLst>
                <a:tab pos="0" algn="l"/>
                <a:tab pos="447840" algn="l"/>
                <a:tab pos="896759" algn="l"/>
                <a:tab pos="1346040" algn="l"/>
                <a:tab pos="1795320" algn="l"/>
                <a:tab pos="2244600" algn="l"/>
                <a:tab pos="2693880" algn="l"/>
                <a:tab pos="3143159" algn="l"/>
                <a:tab pos="3592440" algn="l"/>
                <a:tab pos="4041719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79" algn="l"/>
                <a:tab pos="7635960" algn="l"/>
                <a:tab pos="8085240" algn="l"/>
                <a:tab pos="8534520" algn="l"/>
                <a:tab pos="8983800" algn="l"/>
              </a:tabLst>
            </a:pPr>
            <a:endParaRPr lang="x-none" sz="1100" b="1" i="0" u="none" strike="noStrike">
              <a:solidFill>
                <a:srgbClr val="2D2D8A"/>
              </a:solidFill>
              <a:latin typeface="Arial" pitchFamily="34"/>
              <a:ea typeface="Lucida Sans Unicode" pitchFamily="2"/>
              <a:cs typeface="Arial" pitchFamily="34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-66423" y="304800"/>
            <a:ext cx="9144000" cy="54399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bs-Latn-BA" sz="3200" b="1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>
              <a:lnSpc>
                <a:spcPct val="12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bs-Latn-BA" sz="32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Sastanak  Foruma za koordinaciju donatora</a:t>
            </a:r>
            <a:endParaRPr lang="bs-Latn-BA" sz="3200" b="1" dirty="0">
              <a:solidFill>
                <a:srgbClr val="00B0F0"/>
              </a:solidFill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>
              <a:lnSpc>
                <a:spcPct val="125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bs-Latn-BA" sz="3200" b="1" dirty="0" smtClean="0">
              <a:solidFill>
                <a:srgbClr val="2D2D8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>
              <a:lnSpc>
                <a:spcPct val="125000"/>
              </a:lnSpc>
              <a:buClrTx/>
              <a:buFontTx/>
              <a:buNone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bs-Latn-BA" sz="2800" b="1" dirty="0" smtClean="0">
                <a:solidFill>
                  <a:srgbClr val="2D2D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Izvješće o aktivnostima donatora  za 2015. godinu</a:t>
            </a:r>
            <a:endParaRPr lang="bs-Latn-BA" sz="2800" b="1" dirty="0">
              <a:solidFill>
                <a:srgbClr val="2D2D8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>
              <a:lnSpc>
                <a:spcPct val="125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bs-Latn-BA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>
              <a:lnSpc>
                <a:spcPct val="125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>
              <a:lnSpc>
                <a:spcPct val="125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bs-Latn-BA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Edina Topčagić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bs-Latn-BA" sz="20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Šef Odsjeka  za koordinaciju i mobilizaciju međunarodne  pomoći</a:t>
            </a:r>
            <a:endParaRPr lang="bs-Latn-BA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>
              <a:lnSpc>
                <a:spcPct val="125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bs-Latn-BA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>
              <a:lnSpc>
                <a:spcPct val="125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bs-Latn-BA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>
              <a:lnSpc>
                <a:spcPct val="125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bs-Latn-BA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>
              <a:lnSpc>
                <a:spcPct val="125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bs-Latn-BA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Sarajevo, </a:t>
            </a:r>
            <a:r>
              <a:rPr lang="bs-Latn-BA" sz="20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08. prosinac 2016. godine</a:t>
            </a:r>
            <a:endParaRPr lang="bs-Latn-BA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9399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9511" y="0"/>
            <a:ext cx="8856983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bs-Latn-BA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</a:t>
            </a:r>
            <a:r>
              <a:rPr lang="en-US" sz="28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rend</a:t>
            </a:r>
            <a:r>
              <a:rPr lang="bs-Latn-BA" sz="28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ovi koji proizlaze iz Izvješća</a:t>
            </a:r>
            <a:r>
              <a:rPr lang="en-US" sz="28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DMR </a:t>
            </a:r>
            <a:r>
              <a:rPr lang="en-US" sz="28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201</a:t>
            </a:r>
            <a:r>
              <a:rPr lang="sr-Latn-RS" sz="28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</a:t>
            </a:r>
          </a:p>
          <a:p>
            <a:pPr algn="ctr">
              <a:spcAft>
                <a:spcPts val="600"/>
              </a:spcAft>
            </a:pPr>
            <a:endParaRPr lang="bs-Latn-BA" sz="1000" b="1" dirty="0" smtClean="0">
              <a:solidFill>
                <a:srgbClr val="2D2D8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>
              <a:spcAft>
                <a:spcPts val="600"/>
              </a:spcAft>
            </a:pPr>
            <a:r>
              <a:rPr lang="en-US" b="1" dirty="0" smtClean="0">
                <a:solidFill>
                  <a:srgbClr val="2D2D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</a:t>
            </a:r>
            <a:r>
              <a:rPr lang="bs-Latn-BA" b="1" dirty="0" smtClean="0">
                <a:solidFill>
                  <a:srgbClr val="2D2D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ektorski udjel isplaćenih </a:t>
            </a:r>
            <a:r>
              <a:rPr lang="en-US" b="1" dirty="0" smtClean="0">
                <a:solidFill>
                  <a:srgbClr val="2D2D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b="1" dirty="0">
                <a:solidFill>
                  <a:srgbClr val="2D2D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ODA </a:t>
            </a:r>
            <a:r>
              <a:rPr lang="bs-Latn-BA" b="1" dirty="0" smtClean="0">
                <a:solidFill>
                  <a:srgbClr val="2D2D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sredstava</a:t>
            </a:r>
            <a:endParaRPr lang="en-US" b="1" dirty="0">
              <a:solidFill>
                <a:srgbClr val="2D2D8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endParaRPr lang="en-US" sz="2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lum/>
            <a:alphaModFix/>
          </a:blip>
          <a:srcRect/>
          <a:stretch>
            <a:fillRect/>
          </a:stretch>
        </p:blipFill>
        <p:spPr>
          <a:xfrm>
            <a:off x="6204600" y="6149519"/>
            <a:ext cx="482400" cy="59004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Straight Connector 8"/>
          <p:cNvSpPr/>
          <p:nvPr/>
        </p:nvSpPr>
        <p:spPr>
          <a:xfrm>
            <a:off x="774359" y="6033960"/>
            <a:ext cx="8406001" cy="0"/>
          </a:xfrm>
          <a:prstGeom prst="line">
            <a:avLst/>
          </a:prstGeom>
          <a:noFill/>
          <a:ln w="9360">
            <a:solidFill>
              <a:srgbClr val="16515F"/>
            </a:solidFill>
            <a:custDash>
              <a:ds d="100000" sp="100000"/>
            </a:custDash>
          </a:ln>
        </p:spPr>
        <p:txBody>
          <a:bodyPr vert="horz" wrap="squar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x-none" sz="1800" b="0" i="0" u="none" strike="noStrike" kern="1200">
              <a:ln>
                <a:noFill/>
              </a:ln>
              <a:latin typeface="Arial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7" name="Rectangle 2"/>
          <p:cNvSpPr/>
          <p:nvPr/>
        </p:nvSpPr>
        <p:spPr>
          <a:xfrm>
            <a:off x="6687000" y="6120542"/>
            <a:ext cx="2384639" cy="762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compatLnSpc="0"/>
          <a:lstStyle/>
          <a:p>
            <a:pPr marL="0" marR="0" lvl="0" indent="0" algn="ctr" rtl="0" hangingPunct="1">
              <a:spcBef>
                <a:spcPts val="0"/>
              </a:spcBef>
              <a:spcAft>
                <a:spcPts val="601"/>
              </a:spcAft>
              <a:buNone/>
              <a:tabLst/>
            </a:pPr>
            <a:r>
              <a:rPr lang="bs-Latn-BA" sz="1100" b="1" i="0" u="none" strike="noStrike" smtClean="0">
                <a:solidFill>
                  <a:srgbClr val="2D2D8A"/>
                </a:solidFill>
                <a:latin typeface="Arial" pitchFamily="34"/>
                <a:ea typeface="Lucida Sans Unicode" pitchFamily="2"/>
                <a:cs typeface="Arial" pitchFamily="34"/>
              </a:rPr>
              <a:t>BOSNA </a:t>
            </a:r>
            <a:r>
              <a:rPr lang="bs-Latn-BA" sz="1100" b="1" smtClean="0">
                <a:solidFill>
                  <a:srgbClr val="2D2D8A"/>
                </a:solidFill>
                <a:latin typeface="Arial" pitchFamily="34"/>
                <a:ea typeface="Lucida Sans Unicode" pitchFamily="2"/>
                <a:cs typeface="Arial" pitchFamily="34"/>
              </a:rPr>
              <a:t>I </a:t>
            </a:r>
            <a:r>
              <a:rPr lang="bs-Latn-BA" sz="1100" b="1" i="0" u="none" strike="noStrike" dirty="0" smtClean="0">
                <a:solidFill>
                  <a:srgbClr val="2D2D8A"/>
                </a:solidFill>
                <a:latin typeface="Arial" pitchFamily="34"/>
                <a:ea typeface="Lucida Sans Unicode" pitchFamily="2"/>
                <a:cs typeface="Arial" pitchFamily="34"/>
              </a:rPr>
              <a:t>HERCEGOVINA</a:t>
            </a:r>
          </a:p>
          <a:p>
            <a:pPr marL="0" marR="0" lvl="0" indent="0" algn="ctr" rtl="0" hangingPunct="1">
              <a:spcBef>
                <a:spcPts val="0"/>
              </a:spcBef>
              <a:spcAft>
                <a:spcPts val="601"/>
              </a:spcAft>
              <a:buNone/>
              <a:tabLst/>
            </a:pPr>
            <a:r>
              <a:rPr lang="sr-Latn-RS" sz="1100" b="1" dirty="0" smtClean="0">
                <a:solidFill>
                  <a:srgbClr val="2D2D8A"/>
                </a:solidFill>
                <a:latin typeface="Arial" pitchFamily="34"/>
                <a:ea typeface="Lucida Sans Unicode" pitchFamily="2"/>
                <a:cs typeface="Arial" pitchFamily="34"/>
              </a:rPr>
              <a:t>Ministarstvo financija i trezora</a:t>
            </a:r>
            <a:endParaRPr lang="x-none" sz="1100" b="1" i="0" u="none" strike="noStrike" smtClean="0">
              <a:solidFill>
                <a:srgbClr val="2D2D8A"/>
              </a:solidFill>
              <a:latin typeface="Arial" pitchFamily="34"/>
              <a:ea typeface="Lucida Sans Unicode" pitchFamily="2"/>
              <a:cs typeface="Arial" pitchFamily="34"/>
            </a:endParaRPr>
          </a:p>
          <a:p>
            <a:pPr marL="0" marR="0" lvl="0" indent="0" algn="ctr" rtl="0" hangingPunct="1">
              <a:lnSpc>
                <a:spcPct val="125000"/>
              </a:lnSpc>
              <a:spcBef>
                <a:spcPts val="0"/>
              </a:spcBef>
              <a:spcAft>
                <a:spcPts val="601"/>
              </a:spcAft>
              <a:buNone/>
              <a:tabLst>
                <a:tab pos="0" algn="l"/>
                <a:tab pos="447840" algn="l"/>
                <a:tab pos="896759" algn="l"/>
                <a:tab pos="1346040" algn="l"/>
                <a:tab pos="1795320" algn="l"/>
                <a:tab pos="2244600" algn="l"/>
                <a:tab pos="2693880" algn="l"/>
                <a:tab pos="3143159" algn="l"/>
                <a:tab pos="3592440" algn="l"/>
                <a:tab pos="4041719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79" algn="l"/>
                <a:tab pos="7635960" algn="l"/>
                <a:tab pos="8085240" algn="l"/>
                <a:tab pos="8534520" algn="l"/>
                <a:tab pos="8983800" algn="l"/>
              </a:tabLst>
            </a:pPr>
            <a:endParaRPr lang="x-none" sz="1100" b="1" i="0" u="none" strike="noStrike">
              <a:solidFill>
                <a:srgbClr val="2D2D8A"/>
              </a:solidFill>
              <a:latin typeface="Arial" pitchFamily="34"/>
              <a:ea typeface="Lucida Sans Unicode" pitchFamily="2"/>
              <a:cs typeface="Arial" pitchFamily="34"/>
            </a:endParaRPr>
          </a:p>
          <a:p>
            <a:pPr marL="0" marR="0" lvl="0" indent="0" algn="ctr" rtl="0" hangingPunct="1">
              <a:lnSpc>
                <a:spcPct val="125000"/>
              </a:lnSpc>
              <a:spcBef>
                <a:spcPts val="0"/>
              </a:spcBef>
              <a:spcAft>
                <a:spcPts val="601"/>
              </a:spcAft>
              <a:buNone/>
              <a:tabLst>
                <a:tab pos="0" algn="l"/>
                <a:tab pos="447840" algn="l"/>
                <a:tab pos="896759" algn="l"/>
                <a:tab pos="1346040" algn="l"/>
                <a:tab pos="1795320" algn="l"/>
                <a:tab pos="2244600" algn="l"/>
                <a:tab pos="2693880" algn="l"/>
                <a:tab pos="3143159" algn="l"/>
                <a:tab pos="3592440" algn="l"/>
                <a:tab pos="4041719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79" algn="l"/>
                <a:tab pos="7635960" algn="l"/>
                <a:tab pos="8085240" algn="l"/>
                <a:tab pos="8534520" algn="l"/>
                <a:tab pos="8983800" algn="l"/>
              </a:tabLst>
            </a:pPr>
            <a:endParaRPr lang="x-none" sz="1100" b="1" i="0" u="none" strike="noStrike">
              <a:solidFill>
                <a:srgbClr val="2D2D8A"/>
              </a:solidFill>
              <a:latin typeface="Arial" pitchFamily="34"/>
              <a:ea typeface="Lucida Sans Unicode" pitchFamily="2"/>
              <a:cs typeface="Arial" pitchFamily="34"/>
            </a:endParaRPr>
          </a:p>
        </p:txBody>
      </p:sp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7298328"/>
              </p:ext>
            </p:extLst>
          </p:nvPr>
        </p:nvGraphicFramePr>
        <p:xfrm>
          <a:off x="1219200" y="1066800"/>
          <a:ext cx="6934199" cy="49671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237946209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8079753"/>
              </p:ext>
            </p:extLst>
          </p:nvPr>
        </p:nvGraphicFramePr>
        <p:xfrm>
          <a:off x="153242" y="1340768"/>
          <a:ext cx="8877424" cy="4392486"/>
        </p:xfrm>
        <a:graphic>
          <a:graphicData uri="http://schemas.openxmlformats.org/drawingml/2006/table">
            <a:tbl>
              <a:tblPr firstRow="1" firstCol="1" bandRow="1"/>
              <a:tblGrid>
                <a:gridCol w="2513758"/>
                <a:gridCol w="620333"/>
                <a:gridCol w="162560"/>
                <a:gridCol w="601104"/>
                <a:gridCol w="246449"/>
                <a:gridCol w="498080"/>
                <a:gridCol w="314509"/>
                <a:gridCol w="481696"/>
                <a:gridCol w="275669"/>
                <a:gridCol w="466610"/>
                <a:gridCol w="343553"/>
                <a:gridCol w="375134"/>
                <a:gridCol w="375134"/>
                <a:gridCol w="338770"/>
                <a:gridCol w="93980"/>
                <a:gridCol w="228600"/>
                <a:gridCol w="204636"/>
                <a:gridCol w="180629"/>
                <a:gridCol w="98462"/>
                <a:gridCol w="457758"/>
              </a:tblGrid>
              <a:tr h="552944">
                <a:tc row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b="1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Mjeseci   2017. godina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Siječanj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Veljača</a:t>
                      </a:r>
                      <a:r>
                        <a:rPr lang="hr-HR" sz="1200" b="1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 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Ožujak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Travanj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Svibanj</a:t>
                      </a:r>
                      <a:endParaRPr lang="en-US" sz="1200" dirty="0" smtClean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Lipanj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bs-Latn-BA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Times New Roman"/>
                          <a:cs typeface="+mn-cs"/>
                        </a:rPr>
                        <a:t>Srpanj</a:t>
                      </a:r>
                      <a:endParaRPr kumimoji="0" lang="en-US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Kolovoz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bs-Latn-B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158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b="1" smtClean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2017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b="1" smtClean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2017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b="1" smtClean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2017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b="1" smtClean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2017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b="1" smtClean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2017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b="1" smtClean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2017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b="1" smtClean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2017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b="1" smtClean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2017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bs-Latn-B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8965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b="1" dirty="0" smtClean="0">
                          <a:solidFill>
                            <a:schemeClr val="tx2"/>
                          </a:solidFill>
                          <a:effectLst/>
                          <a:latin typeface="Century Gothic" panose="020B0502020202020204" pitchFamily="34" charset="0"/>
                          <a:ea typeface="Times New Roman"/>
                        </a:rPr>
                        <a:t>Metodologija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Century Gothic" panose="020B0502020202020204" pitchFamily="34" charset="0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bs-Latn-B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965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b="1" dirty="0" smtClean="0">
                          <a:solidFill>
                            <a:schemeClr val="tx2"/>
                          </a:solidFill>
                          <a:effectLst/>
                          <a:latin typeface="Century Gothic" panose="020B0502020202020204" pitchFamily="34" charset="0"/>
                          <a:ea typeface="Times New Roman"/>
                        </a:rPr>
                        <a:t>Ažuriranje</a:t>
                      </a:r>
                      <a:r>
                        <a:rPr lang="hr-HR" sz="1200" b="1" baseline="0" dirty="0" smtClean="0">
                          <a:solidFill>
                            <a:schemeClr val="tx2"/>
                          </a:solidFill>
                          <a:effectLst/>
                          <a:latin typeface="Century Gothic" panose="020B0502020202020204" pitchFamily="34" charset="0"/>
                          <a:ea typeface="Times New Roman"/>
                        </a:rPr>
                        <a:t> baze podataka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Century Gothic" panose="020B0502020202020204" pitchFamily="34" charset="0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C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C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C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C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C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C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C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C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C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C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C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bs-Latn-B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965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b="1" dirty="0" smtClean="0">
                          <a:solidFill>
                            <a:schemeClr val="tx2"/>
                          </a:solidFill>
                          <a:effectLst/>
                          <a:latin typeface="Century Gothic" panose="020B0502020202020204" pitchFamily="34" charset="0"/>
                          <a:ea typeface="Times New Roman"/>
                        </a:rPr>
                        <a:t>Priprema</a:t>
                      </a:r>
                      <a:r>
                        <a:rPr lang="hr-HR" sz="1200" b="1" baseline="0" dirty="0" smtClean="0">
                          <a:solidFill>
                            <a:schemeClr val="tx2"/>
                          </a:solidFill>
                          <a:effectLst/>
                          <a:latin typeface="Century Gothic" panose="020B0502020202020204" pitchFamily="34" charset="0"/>
                          <a:ea typeface="Times New Roman"/>
                        </a:rPr>
                        <a:t> profila donatora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Century Gothic" panose="020B0502020202020204" pitchFamily="34" charset="0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FFE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FFE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FFE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endParaRPr lang="en-US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bs-Latn-B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8965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b="1" dirty="0" smtClean="0">
                          <a:solidFill>
                            <a:schemeClr val="tx2"/>
                          </a:solidFill>
                          <a:effectLst/>
                          <a:latin typeface="Century Gothic" panose="020B0502020202020204" pitchFamily="34" charset="0"/>
                          <a:ea typeface="Times New Roman"/>
                        </a:rPr>
                        <a:t>Priprema</a:t>
                      </a:r>
                      <a:r>
                        <a:rPr lang="hr-HR" sz="1200" b="1" baseline="0" dirty="0" smtClean="0">
                          <a:solidFill>
                            <a:schemeClr val="tx2"/>
                          </a:solidFill>
                          <a:effectLst/>
                          <a:latin typeface="Century Gothic" panose="020B0502020202020204" pitchFamily="34" charset="0"/>
                          <a:ea typeface="Times New Roman"/>
                        </a:rPr>
                        <a:t> poglavlja sektora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Century Gothic" panose="020B0502020202020204" pitchFamily="34" charset="0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48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48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48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48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48F"/>
                    </a:solidFill>
                  </a:tcPr>
                </a:tc>
                <a:tc gridSpan="3">
                  <a:txBody>
                    <a:bodyPr/>
                    <a:lstStyle/>
                    <a:p>
                      <a:endParaRPr lang="en-US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bs-Latn-B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8965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b="1" dirty="0" smtClean="0">
                          <a:solidFill>
                            <a:schemeClr val="tx2"/>
                          </a:solidFill>
                          <a:effectLst/>
                          <a:latin typeface="Century Gothic" panose="020B0502020202020204" pitchFamily="34" charset="0"/>
                          <a:ea typeface="Times New Roman"/>
                        </a:rPr>
                        <a:t>ODA analiza,</a:t>
                      </a:r>
                      <a:r>
                        <a:rPr lang="hr-HR" sz="1200" b="1" baseline="0" dirty="0" smtClean="0">
                          <a:solidFill>
                            <a:schemeClr val="tx2"/>
                          </a:solidFill>
                          <a:effectLst/>
                          <a:latin typeface="Century Gothic" panose="020B0502020202020204" pitchFamily="34" charset="0"/>
                          <a:ea typeface="Times New Roman"/>
                        </a:rPr>
                        <a:t> kompiliranje DMR Izvješća</a:t>
                      </a:r>
                      <a:r>
                        <a:rPr lang="hr-HR" sz="1200" b="1" dirty="0" smtClean="0">
                          <a:solidFill>
                            <a:schemeClr val="tx2"/>
                          </a:solidFill>
                          <a:effectLst/>
                          <a:latin typeface="Century Gothic" panose="020B0502020202020204" pitchFamily="34" charset="0"/>
                          <a:ea typeface="Times New Roman"/>
                        </a:rPr>
                        <a:t>, pregled</a:t>
                      </a:r>
                      <a:r>
                        <a:rPr lang="hr-HR" sz="1200" b="1" baseline="0" dirty="0" smtClean="0">
                          <a:solidFill>
                            <a:schemeClr val="tx2"/>
                          </a:solidFill>
                          <a:effectLst/>
                          <a:latin typeface="Century Gothic" panose="020B0502020202020204" pitchFamily="34" charset="0"/>
                          <a:ea typeface="Times New Roman"/>
                        </a:rPr>
                        <a:t> i prijevod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Century Gothic" panose="020B0502020202020204" pitchFamily="34" charset="0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B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B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bs-Latn-B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8965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200" b="1" dirty="0" smtClean="0">
                          <a:solidFill>
                            <a:schemeClr val="tx2"/>
                          </a:solidFill>
                          <a:effectLst/>
                          <a:latin typeface="Century Gothic" panose="020B0502020202020204" pitchFamily="34" charset="0"/>
                          <a:ea typeface="Times New Roman"/>
                        </a:rPr>
                        <a:t>Procedura V</a:t>
                      </a:r>
                      <a:r>
                        <a:rPr lang="en-US" sz="1200" b="1" dirty="0" smtClean="0">
                          <a:solidFill>
                            <a:schemeClr val="tx2"/>
                          </a:solidFill>
                          <a:effectLst/>
                          <a:latin typeface="Century Gothic" panose="020B0502020202020204" pitchFamily="34" charset="0"/>
                          <a:ea typeface="Times New Roman"/>
                        </a:rPr>
                        <a:t>M </a:t>
                      </a:r>
                      <a:r>
                        <a:rPr lang="en-US" sz="1200" b="1" dirty="0" err="1" smtClean="0">
                          <a:solidFill>
                            <a:schemeClr val="tx2"/>
                          </a:solidFill>
                          <a:effectLst/>
                          <a:latin typeface="Century Gothic" panose="020B0502020202020204" pitchFamily="34" charset="0"/>
                          <a:ea typeface="Times New Roman"/>
                        </a:rPr>
                        <a:t>BiH</a:t>
                      </a:r>
                      <a:r>
                        <a:rPr lang="bs-Latn-BA" sz="1200" b="1" dirty="0" smtClean="0">
                          <a:solidFill>
                            <a:schemeClr val="tx2"/>
                          </a:solidFill>
                          <a:effectLst/>
                          <a:latin typeface="Century Gothic" panose="020B0502020202020204" pitchFamily="34" charset="0"/>
                          <a:ea typeface="Times New Roman"/>
                        </a:rPr>
                        <a:t>,</a:t>
                      </a:r>
                      <a:r>
                        <a:rPr lang="bs-Latn-BA" sz="1200" b="1" baseline="0" dirty="0" smtClean="0">
                          <a:solidFill>
                            <a:schemeClr val="tx2"/>
                          </a:solidFill>
                          <a:effectLst/>
                          <a:latin typeface="Century Gothic" panose="020B0502020202020204" pitchFamily="34" charset="0"/>
                          <a:ea typeface="Times New Roman"/>
                        </a:rPr>
                        <a:t> distribucija i objavljivanje </a:t>
                      </a:r>
                      <a:r>
                        <a:rPr lang="bs-Latn-BA" sz="1200" b="1" dirty="0" smtClean="0">
                          <a:solidFill>
                            <a:schemeClr val="tx2"/>
                          </a:solidFill>
                          <a:effectLst/>
                          <a:latin typeface="Century Gothic" panose="020B0502020202020204" pitchFamily="34" charset="0"/>
                          <a:ea typeface="Times New Roman"/>
                        </a:rPr>
                        <a:t>and publishing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Century Gothic" panose="020B0502020202020204" pitchFamily="34" charset="0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323528" y="152400"/>
            <a:ext cx="8640960" cy="979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ts val="2500"/>
              </a:lnSpc>
              <a:defRPr/>
            </a:pPr>
            <a:r>
              <a:rPr lang="bs-Latn-BA" sz="28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Naredni koraci</a:t>
            </a:r>
          </a:p>
          <a:p>
            <a:pPr lvl="0" algn="ctr">
              <a:lnSpc>
                <a:spcPts val="2500"/>
              </a:lnSpc>
              <a:defRPr/>
            </a:pPr>
            <a:endParaRPr lang="hr-HR" sz="1050" b="1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 fontAlgn="base"/>
            <a:r>
              <a:rPr lang="hr-HR" sz="1600" b="1" dirty="0" smtClean="0">
                <a:solidFill>
                  <a:srgbClr val="2D2D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Plan pripreme Izvješća o aktivnosti donatora 2016. godina</a:t>
            </a:r>
            <a:endParaRPr lang="en-US" sz="1600" dirty="0">
              <a:solidFill>
                <a:srgbClr val="2D2D8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6" name="Picture 7"/>
          <p:cNvPicPr>
            <a:picLocks noChangeAspect="1"/>
          </p:cNvPicPr>
          <p:nvPr/>
        </p:nvPicPr>
        <p:blipFill>
          <a:blip r:embed="rId2" cstate="print">
            <a:lum/>
            <a:alphaModFix/>
          </a:blip>
          <a:srcRect/>
          <a:stretch>
            <a:fillRect/>
          </a:stretch>
        </p:blipFill>
        <p:spPr>
          <a:xfrm>
            <a:off x="6204600" y="6149519"/>
            <a:ext cx="482400" cy="59004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Straight Connector 6"/>
          <p:cNvSpPr/>
          <p:nvPr/>
        </p:nvSpPr>
        <p:spPr>
          <a:xfrm>
            <a:off x="774359" y="6033960"/>
            <a:ext cx="8406001" cy="0"/>
          </a:xfrm>
          <a:prstGeom prst="line">
            <a:avLst/>
          </a:prstGeom>
          <a:noFill/>
          <a:ln w="9360">
            <a:solidFill>
              <a:srgbClr val="16515F"/>
            </a:solidFill>
            <a:custDash>
              <a:ds d="100000" sp="100000"/>
            </a:custDash>
          </a:ln>
        </p:spPr>
        <p:txBody>
          <a:bodyPr vert="horz" wrap="squar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x-none" sz="1800" b="0" i="0" u="none" strike="noStrike" kern="1200">
              <a:ln>
                <a:noFill/>
              </a:ln>
              <a:latin typeface="Arial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9" name="Rectangle 2"/>
          <p:cNvSpPr/>
          <p:nvPr/>
        </p:nvSpPr>
        <p:spPr>
          <a:xfrm>
            <a:off x="6687000" y="6120542"/>
            <a:ext cx="2384639" cy="762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compatLnSpc="0"/>
          <a:lstStyle/>
          <a:p>
            <a:pPr marL="0" marR="0" lvl="0" indent="0" algn="ctr" rtl="0" hangingPunct="1">
              <a:spcBef>
                <a:spcPts val="0"/>
              </a:spcBef>
              <a:spcAft>
                <a:spcPts val="601"/>
              </a:spcAft>
              <a:buNone/>
              <a:tabLst/>
            </a:pPr>
            <a:r>
              <a:rPr lang="bs-Latn-BA" sz="1100" b="1" i="0" u="none" strike="noStrike" smtClean="0">
                <a:solidFill>
                  <a:srgbClr val="2D2D8A"/>
                </a:solidFill>
                <a:latin typeface="Arial" pitchFamily="34"/>
                <a:ea typeface="Lucida Sans Unicode" pitchFamily="2"/>
                <a:cs typeface="Arial" pitchFamily="34"/>
              </a:rPr>
              <a:t>BOSNA </a:t>
            </a:r>
            <a:r>
              <a:rPr lang="bs-Latn-BA" sz="1100" b="1" smtClean="0">
                <a:solidFill>
                  <a:srgbClr val="2D2D8A"/>
                </a:solidFill>
                <a:latin typeface="Arial" pitchFamily="34"/>
                <a:ea typeface="Lucida Sans Unicode" pitchFamily="2"/>
                <a:cs typeface="Arial" pitchFamily="34"/>
              </a:rPr>
              <a:t>I </a:t>
            </a:r>
            <a:r>
              <a:rPr lang="bs-Latn-BA" sz="1100" b="1" i="0" u="none" strike="noStrike" dirty="0" smtClean="0">
                <a:solidFill>
                  <a:srgbClr val="2D2D8A"/>
                </a:solidFill>
                <a:latin typeface="Arial" pitchFamily="34"/>
                <a:ea typeface="Lucida Sans Unicode" pitchFamily="2"/>
                <a:cs typeface="Arial" pitchFamily="34"/>
              </a:rPr>
              <a:t>HERCEGOVINA</a:t>
            </a:r>
          </a:p>
          <a:p>
            <a:pPr marL="0" marR="0" lvl="0" indent="0" algn="ctr" rtl="0" hangingPunct="1">
              <a:spcBef>
                <a:spcPts val="0"/>
              </a:spcBef>
              <a:spcAft>
                <a:spcPts val="601"/>
              </a:spcAft>
              <a:buNone/>
              <a:tabLst/>
            </a:pPr>
            <a:r>
              <a:rPr lang="sr-Latn-RS" sz="1100" b="1" dirty="0" smtClean="0">
                <a:solidFill>
                  <a:srgbClr val="2D2D8A"/>
                </a:solidFill>
                <a:latin typeface="Arial" pitchFamily="34"/>
                <a:ea typeface="Lucida Sans Unicode" pitchFamily="2"/>
                <a:cs typeface="Arial" pitchFamily="34"/>
              </a:rPr>
              <a:t>Ministarstvo financija i trezora</a:t>
            </a:r>
            <a:endParaRPr lang="x-none" sz="1100" b="1" i="0" u="none" strike="noStrike" smtClean="0">
              <a:solidFill>
                <a:srgbClr val="2D2D8A"/>
              </a:solidFill>
              <a:latin typeface="Arial" pitchFamily="34"/>
              <a:ea typeface="Lucida Sans Unicode" pitchFamily="2"/>
              <a:cs typeface="Arial" pitchFamily="34"/>
            </a:endParaRPr>
          </a:p>
          <a:p>
            <a:pPr marL="0" marR="0" lvl="0" indent="0" algn="ctr" rtl="0" hangingPunct="1">
              <a:lnSpc>
                <a:spcPct val="125000"/>
              </a:lnSpc>
              <a:spcBef>
                <a:spcPts val="0"/>
              </a:spcBef>
              <a:spcAft>
                <a:spcPts val="601"/>
              </a:spcAft>
              <a:buNone/>
              <a:tabLst>
                <a:tab pos="0" algn="l"/>
                <a:tab pos="447840" algn="l"/>
                <a:tab pos="896759" algn="l"/>
                <a:tab pos="1346040" algn="l"/>
                <a:tab pos="1795320" algn="l"/>
                <a:tab pos="2244600" algn="l"/>
                <a:tab pos="2693880" algn="l"/>
                <a:tab pos="3143159" algn="l"/>
                <a:tab pos="3592440" algn="l"/>
                <a:tab pos="4041719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79" algn="l"/>
                <a:tab pos="7635960" algn="l"/>
                <a:tab pos="8085240" algn="l"/>
                <a:tab pos="8534520" algn="l"/>
                <a:tab pos="8983800" algn="l"/>
              </a:tabLst>
            </a:pPr>
            <a:endParaRPr lang="x-none" sz="1100" b="1" i="0" u="none" strike="noStrike">
              <a:solidFill>
                <a:srgbClr val="2D2D8A"/>
              </a:solidFill>
              <a:latin typeface="Arial" pitchFamily="34"/>
              <a:ea typeface="Lucida Sans Unicode" pitchFamily="2"/>
              <a:cs typeface="Arial" pitchFamily="34"/>
            </a:endParaRPr>
          </a:p>
          <a:p>
            <a:pPr marL="0" marR="0" lvl="0" indent="0" algn="ctr" rtl="0" hangingPunct="1">
              <a:lnSpc>
                <a:spcPct val="125000"/>
              </a:lnSpc>
              <a:spcBef>
                <a:spcPts val="0"/>
              </a:spcBef>
              <a:spcAft>
                <a:spcPts val="601"/>
              </a:spcAft>
              <a:buNone/>
              <a:tabLst>
                <a:tab pos="0" algn="l"/>
                <a:tab pos="447840" algn="l"/>
                <a:tab pos="896759" algn="l"/>
                <a:tab pos="1346040" algn="l"/>
                <a:tab pos="1795320" algn="l"/>
                <a:tab pos="2244600" algn="l"/>
                <a:tab pos="2693880" algn="l"/>
                <a:tab pos="3143159" algn="l"/>
                <a:tab pos="3592440" algn="l"/>
                <a:tab pos="4041719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79" algn="l"/>
                <a:tab pos="7635960" algn="l"/>
                <a:tab pos="8085240" algn="l"/>
                <a:tab pos="8534520" algn="l"/>
                <a:tab pos="8983800" algn="l"/>
              </a:tabLst>
            </a:pPr>
            <a:endParaRPr lang="x-none" sz="1100" b="1" i="0" u="none" strike="noStrike">
              <a:solidFill>
                <a:srgbClr val="2D2D8A"/>
              </a:solidFill>
              <a:latin typeface="Arial" pitchFamily="34"/>
              <a:ea typeface="Lucida Sans Unicode" pitchFamily="2"/>
              <a:cs typeface="Arial" pitchFamily="34"/>
            </a:endParaRPr>
          </a:p>
        </p:txBody>
      </p:sp>
    </p:spTree>
    <p:extLst>
      <p:ext uri="{BB962C8B-B14F-4D97-AF65-F5344CB8AC3E}">
        <p14:creationId xmlns:p14="http://schemas.microsoft.com/office/powerpoint/2010/main" val="1260270379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 noGrp="1"/>
          </p:cNvSpPr>
          <p:nvPr>
            <p:ph type="body" idx="4294967295"/>
          </p:nvPr>
        </p:nvSpPr>
        <p:spPr>
          <a:xfrm>
            <a:off x="457200" y="990600"/>
            <a:ext cx="8229240" cy="4952999"/>
          </a:xfrm>
          <a:noFill/>
          <a:ln>
            <a:noFill/>
          </a:ln>
        </p:spPr>
        <p:txBody>
          <a:bodyPr wrap="square" lIns="90000" tIns="45000" rIns="90000" bIns="45000">
            <a:normAutofit/>
          </a:bodyPr>
          <a:lstStyle>
            <a:defPPr marL="43200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x-none" sz="2700" b="0" i="0" u="none" strike="noStrike" kern="1200">
                <a:ln>
                  <a:noFill/>
                </a:ln>
                <a:solidFill>
                  <a:srgbClr val="000000"/>
                </a:solidFill>
                <a:latin typeface="Lucida Sans Unicode"/>
                <a:ea typeface="Lucida Sans Unicode" pitchFamily="2"/>
                <a:cs typeface="Tahoma" pitchFamily="2"/>
              </a:defRPr>
            </a:defPPr>
            <a:lvl1pPr marL="43200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x-none" sz="2700" b="0" i="0" u="none" strike="noStrike" kern="1200">
                <a:ln>
                  <a:noFill/>
                </a:ln>
                <a:solidFill>
                  <a:srgbClr val="000000"/>
                </a:solidFill>
                <a:latin typeface="Lucida Sans Unicode"/>
                <a:ea typeface="Lucida Sans Unicode" pitchFamily="2"/>
                <a:cs typeface="Tahoma" pitchFamily="2"/>
              </a:defRPr>
            </a:lvl1pPr>
            <a:lvl2pPr marL="864000" lvl="1" indent="-324000" algn="l" hangingPunct="1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x-none" sz="2100" b="0" i="0" u="none" strike="noStrike" kern="1200">
                <a:ln>
                  <a:noFill/>
                </a:ln>
                <a:solidFill>
                  <a:srgbClr val="000000"/>
                </a:solidFill>
                <a:latin typeface="Lucida Sans Unicode"/>
                <a:ea typeface="Lucida Sans Unicode" pitchFamily="2"/>
                <a:cs typeface="Tahoma" pitchFamily="2"/>
              </a:defRPr>
            </a:lvl2pPr>
            <a:lvl3pPr marL="1295999" lvl="2" indent="-288000" algn="l" hangingPunct="1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x-none" sz="1900" b="0" i="0" u="none" strike="noStrike" kern="1200">
                <a:ln>
                  <a:noFill/>
                </a:ln>
                <a:solidFill>
                  <a:srgbClr val="000000"/>
                </a:solidFill>
                <a:latin typeface="Lucida Sans Unicode"/>
                <a:ea typeface="Lucida Sans Unicode" pitchFamily="2"/>
                <a:cs typeface="Tahoma" pitchFamily="2"/>
              </a:defRPr>
            </a:lvl3pPr>
            <a:lvl4pPr marL="1728000" lvl="3" indent="-216000" algn="l" hangingPunct="1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x-none" sz="1800" b="0" i="0" u="none" strike="noStrike" kern="1200">
                <a:ln>
                  <a:noFill/>
                </a:ln>
                <a:solidFill>
                  <a:srgbClr val="000000"/>
                </a:solidFill>
                <a:latin typeface="Lucida Sans Unicode"/>
                <a:ea typeface="Lucida Sans Unicode" pitchFamily="2"/>
                <a:cs typeface="Tahoma" pitchFamily="2"/>
              </a:defRPr>
            </a:lvl4pPr>
            <a:lvl5pPr marL="2160000" lvl="4" indent="-216000" algn="l" hangingPunct="1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x-none" sz="2000" b="0" i="0" u="none" strike="noStrike" kern="1200">
                <a:ln>
                  <a:noFill/>
                </a:ln>
                <a:solidFill>
                  <a:srgbClr val="000000"/>
                </a:solidFill>
                <a:latin typeface="Lucida Sans Unicode"/>
                <a:ea typeface="Lucida Sans Unicode" pitchFamily="2"/>
                <a:cs typeface="Tahoma" pitchFamily="2"/>
              </a:defRPr>
            </a:lvl5pPr>
            <a:lvl6pPr marL="2592000" lvl="5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solidFill>
                  <a:srgbClr val="000000"/>
                </a:solidFill>
                <a:latin typeface="Lucida Sans Unicode"/>
                <a:ea typeface="Lucida Sans Unicode" pitchFamily="2"/>
                <a:cs typeface="Tahoma" pitchFamily="2"/>
              </a:defRPr>
            </a:lvl6pPr>
            <a:lvl7pPr marL="3024000" lvl="6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solidFill>
                  <a:srgbClr val="000000"/>
                </a:solidFill>
                <a:latin typeface="Lucida Sans Unicode"/>
                <a:ea typeface="Lucida Sans Unicode" pitchFamily="2"/>
                <a:cs typeface="Tahoma" pitchFamily="2"/>
              </a:defRPr>
            </a:lvl7pPr>
            <a:lvl8pPr marL="3456000" lvl="7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solidFill>
                  <a:srgbClr val="000000"/>
                </a:solidFill>
                <a:latin typeface="Lucida Sans Unicode"/>
                <a:ea typeface="Lucida Sans Unicode" pitchFamily="2"/>
                <a:cs typeface="Tahoma" pitchFamily="2"/>
              </a:defRPr>
            </a:lvl8pPr>
            <a:lvl9pPr marL="3887999" lvl="8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solidFill>
                  <a:srgbClr val="000000"/>
                </a:solidFill>
                <a:latin typeface="Lucida Sans Unicode"/>
                <a:ea typeface="Lucida Sans Unicode" pitchFamily="2"/>
                <a:cs typeface="Tahoma" pitchFamily="2"/>
              </a:defRPr>
            </a:lvl9pPr>
          </a:lstStyle>
          <a:p>
            <a:pPr marL="0" lvl="0" indent="0" algn="ctr" rtl="0">
              <a:spcBef>
                <a:spcPts val="400"/>
              </a:spcBef>
              <a:spcAft>
                <a:spcPts val="0"/>
              </a:spcAft>
              <a:buNone/>
            </a:pPr>
            <a:endParaRPr lang="bs-Latn-BA" sz="320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ctr" rtl="0">
              <a:spcBef>
                <a:spcPts val="400"/>
              </a:spcBef>
              <a:spcAft>
                <a:spcPts val="0"/>
              </a:spcAft>
              <a:buNone/>
            </a:pPr>
            <a:endParaRPr lang="bs-Latn-BA" sz="2400" b="1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ctr" rtl="0">
              <a:spcBef>
                <a:spcPts val="400"/>
              </a:spcBef>
              <a:spcAft>
                <a:spcPts val="0"/>
              </a:spcAft>
              <a:buNone/>
            </a:pPr>
            <a:endParaRPr lang="bs-Latn-BA" sz="2400" b="1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ctr" rtl="0">
              <a:spcBef>
                <a:spcPts val="400"/>
              </a:spcBef>
              <a:spcAft>
                <a:spcPts val="0"/>
              </a:spcAft>
              <a:buNone/>
            </a:pPr>
            <a:r>
              <a:rPr lang="bs-Latn-BA" sz="2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HVALA</a:t>
            </a:r>
            <a:r>
              <a:rPr lang="x-none" sz="2400" b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!</a:t>
            </a:r>
            <a:endParaRPr lang="bs-Latn-BA" sz="2400" b="1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ctr" rtl="0">
              <a:spcBef>
                <a:spcPts val="400"/>
              </a:spcBef>
              <a:spcAft>
                <a:spcPts val="0"/>
              </a:spcAft>
              <a:buNone/>
            </a:pPr>
            <a:endParaRPr lang="bs-Latn-BA" sz="3200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ctr" rtl="0">
              <a:spcBef>
                <a:spcPts val="400"/>
              </a:spcBef>
              <a:spcAft>
                <a:spcPts val="0"/>
              </a:spcAft>
              <a:buNone/>
            </a:pPr>
            <a:endParaRPr lang="bs-Latn-BA" sz="220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ctr">
              <a:spcBef>
                <a:spcPts val="400"/>
              </a:spcBef>
              <a:spcAft>
                <a:spcPts val="1800"/>
              </a:spcAft>
              <a:buNone/>
            </a:pPr>
            <a:endParaRPr lang="bs-Latn-BA" sz="22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0" name="Picture 7"/>
          <p:cNvPicPr>
            <a:picLocks noChangeAspect="1"/>
          </p:cNvPicPr>
          <p:nvPr/>
        </p:nvPicPr>
        <p:blipFill>
          <a:blip r:embed="rId3" cstate="print">
            <a:lum/>
            <a:alphaModFix/>
          </a:blip>
          <a:srcRect/>
          <a:stretch>
            <a:fillRect/>
          </a:stretch>
        </p:blipFill>
        <p:spPr>
          <a:xfrm>
            <a:off x="6204600" y="6149519"/>
            <a:ext cx="482400" cy="590040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Straight Connector 12"/>
          <p:cNvSpPr/>
          <p:nvPr/>
        </p:nvSpPr>
        <p:spPr>
          <a:xfrm>
            <a:off x="774359" y="6033960"/>
            <a:ext cx="8406001" cy="0"/>
          </a:xfrm>
          <a:prstGeom prst="line">
            <a:avLst/>
          </a:prstGeom>
          <a:noFill/>
          <a:ln w="9360">
            <a:solidFill>
              <a:srgbClr val="16515F"/>
            </a:solidFill>
            <a:custDash>
              <a:ds d="100000" sp="100000"/>
            </a:custDash>
          </a:ln>
        </p:spPr>
        <p:txBody>
          <a:bodyPr vert="horz" wrap="squar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x-none" sz="1800" b="0" i="0" u="none" strike="noStrike" kern="1200">
              <a:ln>
                <a:noFill/>
              </a:ln>
              <a:latin typeface="Arial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6" name="Rectangle 2"/>
          <p:cNvSpPr/>
          <p:nvPr/>
        </p:nvSpPr>
        <p:spPr>
          <a:xfrm>
            <a:off x="6687000" y="6120542"/>
            <a:ext cx="2384639" cy="762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compatLnSpc="0"/>
          <a:lstStyle/>
          <a:p>
            <a:pPr marL="0" marR="0" lvl="0" indent="0" algn="ctr" rtl="0" hangingPunct="1">
              <a:spcBef>
                <a:spcPts val="0"/>
              </a:spcBef>
              <a:spcAft>
                <a:spcPts val="601"/>
              </a:spcAft>
              <a:buNone/>
              <a:tabLst/>
            </a:pPr>
            <a:r>
              <a:rPr lang="bs-Latn-BA" sz="1100" b="1" i="0" u="none" strike="noStrike" smtClean="0">
                <a:solidFill>
                  <a:srgbClr val="2D2D8A"/>
                </a:solidFill>
                <a:latin typeface="Arial" pitchFamily="34"/>
                <a:ea typeface="Lucida Sans Unicode" pitchFamily="2"/>
                <a:cs typeface="Arial" pitchFamily="34"/>
              </a:rPr>
              <a:t>BOSNA </a:t>
            </a:r>
            <a:r>
              <a:rPr lang="bs-Latn-BA" sz="1100" b="1" smtClean="0">
                <a:solidFill>
                  <a:srgbClr val="2D2D8A"/>
                </a:solidFill>
                <a:latin typeface="Arial" pitchFamily="34"/>
                <a:ea typeface="Lucida Sans Unicode" pitchFamily="2"/>
                <a:cs typeface="Arial" pitchFamily="34"/>
              </a:rPr>
              <a:t>I </a:t>
            </a:r>
            <a:r>
              <a:rPr lang="bs-Latn-BA" sz="1100" b="1" i="0" u="none" strike="noStrike" dirty="0" smtClean="0">
                <a:solidFill>
                  <a:srgbClr val="2D2D8A"/>
                </a:solidFill>
                <a:latin typeface="Arial" pitchFamily="34"/>
                <a:ea typeface="Lucida Sans Unicode" pitchFamily="2"/>
                <a:cs typeface="Arial" pitchFamily="34"/>
              </a:rPr>
              <a:t>HERCEGOVINA</a:t>
            </a:r>
          </a:p>
          <a:p>
            <a:pPr marL="0" marR="0" lvl="0" indent="0" algn="ctr" rtl="0" hangingPunct="1">
              <a:spcBef>
                <a:spcPts val="0"/>
              </a:spcBef>
              <a:spcAft>
                <a:spcPts val="601"/>
              </a:spcAft>
              <a:buNone/>
              <a:tabLst/>
            </a:pPr>
            <a:r>
              <a:rPr lang="sr-Latn-RS" sz="1100" b="1" dirty="0" smtClean="0">
                <a:solidFill>
                  <a:srgbClr val="2D2D8A"/>
                </a:solidFill>
                <a:latin typeface="Arial" pitchFamily="34"/>
                <a:ea typeface="Lucida Sans Unicode" pitchFamily="2"/>
                <a:cs typeface="Arial" pitchFamily="34"/>
              </a:rPr>
              <a:t>Ministarstvo financija i trezora</a:t>
            </a:r>
            <a:endParaRPr lang="x-none" sz="1100" b="1" i="0" u="none" strike="noStrike" smtClean="0">
              <a:solidFill>
                <a:srgbClr val="2D2D8A"/>
              </a:solidFill>
              <a:latin typeface="Arial" pitchFamily="34"/>
              <a:ea typeface="Lucida Sans Unicode" pitchFamily="2"/>
              <a:cs typeface="Arial" pitchFamily="34"/>
            </a:endParaRPr>
          </a:p>
          <a:p>
            <a:pPr marL="0" marR="0" lvl="0" indent="0" algn="ctr" rtl="0" hangingPunct="1">
              <a:lnSpc>
                <a:spcPct val="125000"/>
              </a:lnSpc>
              <a:spcBef>
                <a:spcPts val="0"/>
              </a:spcBef>
              <a:spcAft>
                <a:spcPts val="601"/>
              </a:spcAft>
              <a:buNone/>
              <a:tabLst>
                <a:tab pos="0" algn="l"/>
                <a:tab pos="447840" algn="l"/>
                <a:tab pos="896759" algn="l"/>
                <a:tab pos="1346040" algn="l"/>
                <a:tab pos="1795320" algn="l"/>
                <a:tab pos="2244600" algn="l"/>
                <a:tab pos="2693880" algn="l"/>
                <a:tab pos="3143159" algn="l"/>
                <a:tab pos="3592440" algn="l"/>
                <a:tab pos="4041719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79" algn="l"/>
                <a:tab pos="7635960" algn="l"/>
                <a:tab pos="8085240" algn="l"/>
                <a:tab pos="8534520" algn="l"/>
                <a:tab pos="8983800" algn="l"/>
              </a:tabLst>
            </a:pPr>
            <a:endParaRPr lang="x-none" sz="1100" b="1" i="0" u="none" strike="noStrike">
              <a:solidFill>
                <a:srgbClr val="2D2D8A"/>
              </a:solidFill>
              <a:latin typeface="Arial" pitchFamily="34"/>
              <a:ea typeface="Lucida Sans Unicode" pitchFamily="2"/>
              <a:cs typeface="Arial" pitchFamily="34"/>
            </a:endParaRPr>
          </a:p>
          <a:p>
            <a:pPr marL="0" marR="0" lvl="0" indent="0" algn="ctr" rtl="0" hangingPunct="1">
              <a:lnSpc>
                <a:spcPct val="125000"/>
              </a:lnSpc>
              <a:spcBef>
                <a:spcPts val="0"/>
              </a:spcBef>
              <a:spcAft>
                <a:spcPts val="601"/>
              </a:spcAft>
              <a:buNone/>
              <a:tabLst>
                <a:tab pos="0" algn="l"/>
                <a:tab pos="447840" algn="l"/>
                <a:tab pos="896759" algn="l"/>
                <a:tab pos="1346040" algn="l"/>
                <a:tab pos="1795320" algn="l"/>
                <a:tab pos="2244600" algn="l"/>
                <a:tab pos="2693880" algn="l"/>
                <a:tab pos="3143159" algn="l"/>
                <a:tab pos="3592440" algn="l"/>
                <a:tab pos="4041719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79" algn="l"/>
                <a:tab pos="7635960" algn="l"/>
                <a:tab pos="8085240" algn="l"/>
                <a:tab pos="8534520" algn="l"/>
                <a:tab pos="8983800" algn="l"/>
              </a:tabLst>
            </a:pPr>
            <a:endParaRPr lang="x-none" sz="1100" b="1" i="0" u="none" strike="noStrike">
              <a:solidFill>
                <a:srgbClr val="2D2D8A"/>
              </a:solidFill>
              <a:latin typeface="Arial" pitchFamily="34"/>
              <a:ea typeface="Lucida Sans Unicode" pitchFamily="2"/>
              <a:cs typeface="Arial" pitchFamily="34"/>
            </a:endParaRPr>
          </a:p>
        </p:txBody>
      </p:sp>
    </p:spTree>
    <p:extLst>
      <p:ext uri="{BB962C8B-B14F-4D97-AF65-F5344CB8AC3E}">
        <p14:creationId xmlns:p14="http://schemas.microsoft.com/office/powerpoint/2010/main" val="2962227367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/>
          </p:cNvPicPr>
          <p:nvPr/>
        </p:nvPicPr>
        <p:blipFill>
          <a:blip r:embed="rId3" cstate="print">
            <a:lum/>
            <a:alphaModFix/>
          </a:blip>
          <a:srcRect/>
          <a:stretch>
            <a:fillRect/>
          </a:stretch>
        </p:blipFill>
        <p:spPr>
          <a:xfrm>
            <a:off x="6204600" y="6149519"/>
            <a:ext cx="482400" cy="59004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Straight Connector 5"/>
          <p:cNvSpPr/>
          <p:nvPr/>
        </p:nvSpPr>
        <p:spPr>
          <a:xfrm>
            <a:off x="774359" y="6033960"/>
            <a:ext cx="8406001" cy="0"/>
          </a:xfrm>
          <a:prstGeom prst="line">
            <a:avLst/>
          </a:prstGeom>
          <a:noFill/>
          <a:ln w="9360">
            <a:solidFill>
              <a:srgbClr val="16515F"/>
            </a:solidFill>
            <a:custDash>
              <a:ds d="100000" sp="100000"/>
            </a:custDash>
          </a:ln>
        </p:spPr>
        <p:txBody>
          <a:bodyPr vert="horz" wrap="squar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x-none" sz="1800" b="0" i="0" u="none" strike="noStrike" kern="1200">
              <a:ln>
                <a:noFill/>
              </a:ln>
              <a:latin typeface="Arial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7" name="Rectangle 2"/>
          <p:cNvSpPr/>
          <p:nvPr/>
        </p:nvSpPr>
        <p:spPr>
          <a:xfrm>
            <a:off x="6687000" y="6120542"/>
            <a:ext cx="2384639" cy="762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compatLnSpc="0"/>
          <a:lstStyle/>
          <a:p>
            <a:pPr marL="0" marR="0" lvl="0" indent="0" algn="ctr" rtl="0" hangingPunct="1">
              <a:spcBef>
                <a:spcPts val="0"/>
              </a:spcBef>
              <a:spcAft>
                <a:spcPts val="601"/>
              </a:spcAft>
              <a:buNone/>
              <a:tabLst/>
            </a:pPr>
            <a:r>
              <a:rPr lang="bs-Latn-BA" sz="1100" b="1" i="0" u="none" strike="noStrike" smtClean="0">
                <a:solidFill>
                  <a:srgbClr val="2D2D8A"/>
                </a:solidFill>
                <a:latin typeface="Arial" pitchFamily="34"/>
                <a:ea typeface="Lucida Sans Unicode" pitchFamily="2"/>
                <a:cs typeface="Arial" pitchFamily="34"/>
              </a:rPr>
              <a:t>BOSNA </a:t>
            </a:r>
            <a:r>
              <a:rPr lang="bs-Latn-BA" sz="1100" b="1" smtClean="0">
                <a:solidFill>
                  <a:srgbClr val="2D2D8A"/>
                </a:solidFill>
                <a:latin typeface="Arial" pitchFamily="34"/>
                <a:ea typeface="Lucida Sans Unicode" pitchFamily="2"/>
                <a:cs typeface="Arial" pitchFamily="34"/>
              </a:rPr>
              <a:t>I </a:t>
            </a:r>
            <a:r>
              <a:rPr lang="bs-Latn-BA" sz="1100" b="1" i="0" u="none" strike="noStrike" dirty="0" smtClean="0">
                <a:solidFill>
                  <a:srgbClr val="2D2D8A"/>
                </a:solidFill>
                <a:latin typeface="Arial" pitchFamily="34"/>
                <a:ea typeface="Lucida Sans Unicode" pitchFamily="2"/>
                <a:cs typeface="Arial" pitchFamily="34"/>
              </a:rPr>
              <a:t>HERCEGOVINA</a:t>
            </a:r>
          </a:p>
          <a:p>
            <a:pPr marL="0" marR="0" lvl="0" indent="0" algn="ctr" rtl="0" hangingPunct="1">
              <a:spcBef>
                <a:spcPts val="0"/>
              </a:spcBef>
              <a:spcAft>
                <a:spcPts val="601"/>
              </a:spcAft>
              <a:buNone/>
              <a:tabLst/>
            </a:pPr>
            <a:r>
              <a:rPr lang="sr-Latn-RS" sz="1100" b="1" dirty="0" smtClean="0">
                <a:solidFill>
                  <a:srgbClr val="2D2D8A"/>
                </a:solidFill>
                <a:latin typeface="Arial" pitchFamily="34"/>
                <a:ea typeface="Lucida Sans Unicode" pitchFamily="2"/>
                <a:cs typeface="Arial" pitchFamily="34"/>
              </a:rPr>
              <a:t>Ministarstvo financija i trezora</a:t>
            </a:r>
            <a:endParaRPr lang="x-none" sz="1100" b="1" i="0" u="none" strike="noStrike" smtClean="0">
              <a:solidFill>
                <a:srgbClr val="2D2D8A"/>
              </a:solidFill>
              <a:latin typeface="Arial" pitchFamily="34"/>
              <a:ea typeface="Lucida Sans Unicode" pitchFamily="2"/>
              <a:cs typeface="Arial" pitchFamily="34"/>
            </a:endParaRPr>
          </a:p>
          <a:p>
            <a:pPr marL="0" marR="0" lvl="0" indent="0" algn="ctr" rtl="0" hangingPunct="1">
              <a:lnSpc>
                <a:spcPct val="125000"/>
              </a:lnSpc>
              <a:spcBef>
                <a:spcPts val="0"/>
              </a:spcBef>
              <a:spcAft>
                <a:spcPts val="601"/>
              </a:spcAft>
              <a:buNone/>
              <a:tabLst>
                <a:tab pos="0" algn="l"/>
                <a:tab pos="447840" algn="l"/>
                <a:tab pos="896759" algn="l"/>
                <a:tab pos="1346040" algn="l"/>
                <a:tab pos="1795320" algn="l"/>
                <a:tab pos="2244600" algn="l"/>
                <a:tab pos="2693880" algn="l"/>
                <a:tab pos="3143159" algn="l"/>
                <a:tab pos="3592440" algn="l"/>
                <a:tab pos="4041719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79" algn="l"/>
                <a:tab pos="7635960" algn="l"/>
                <a:tab pos="8085240" algn="l"/>
                <a:tab pos="8534520" algn="l"/>
                <a:tab pos="8983800" algn="l"/>
              </a:tabLst>
            </a:pPr>
            <a:endParaRPr lang="x-none" sz="1100" b="1" i="0" u="none" strike="noStrike">
              <a:solidFill>
                <a:srgbClr val="2D2D8A"/>
              </a:solidFill>
              <a:latin typeface="Arial" pitchFamily="34"/>
              <a:ea typeface="Lucida Sans Unicode" pitchFamily="2"/>
              <a:cs typeface="Arial" pitchFamily="34"/>
            </a:endParaRPr>
          </a:p>
          <a:p>
            <a:pPr marL="0" marR="0" lvl="0" indent="0" algn="ctr" rtl="0" hangingPunct="1">
              <a:lnSpc>
                <a:spcPct val="125000"/>
              </a:lnSpc>
              <a:spcBef>
                <a:spcPts val="0"/>
              </a:spcBef>
              <a:spcAft>
                <a:spcPts val="601"/>
              </a:spcAft>
              <a:buNone/>
              <a:tabLst>
                <a:tab pos="0" algn="l"/>
                <a:tab pos="447840" algn="l"/>
                <a:tab pos="896759" algn="l"/>
                <a:tab pos="1346040" algn="l"/>
                <a:tab pos="1795320" algn="l"/>
                <a:tab pos="2244600" algn="l"/>
                <a:tab pos="2693880" algn="l"/>
                <a:tab pos="3143159" algn="l"/>
                <a:tab pos="3592440" algn="l"/>
                <a:tab pos="4041719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79" algn="l"/>
                <a:tab pos="7635960" algn="l"/>
                <a:tab pos="8085240" algn="l"/>
                <a:tab pos="8534520" algn="l"/>
                <a:tab pos="8983800" algn="l"/>
              </a:tabLst>
            </a:pPr>
            <a:endParaRPr lang="x-none" sz="1100" b="1" i="0" u="none" strike="noStrike">
              <a:solidFill>
                <a:srgbClr val="2D2D8A"/>
              </a:solidFill>
              <a:latin typeface="Arial" pitchFamily="34"/>
              <a:ea typeface="Lucida Sans Unicode" pitchFamily="2"/>
              <a:cs typeface="Arial" pitchFamily="34"/>
            </a:endParaRPr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3528501206"/>
              </p:ext>
            </p:extLst>
          </p:nvPr>
        </p:nvGraphicFramePr>
        <p:xfrm>
          <a:off x="1351471" y="685145"/>
          <a:ext cx="6096000" cy="44672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6539236" y="1378793"/>
            <a:ext cx="2604764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bs-Latn-BA" sz="1500" dirty="0" smtClean="0">
                <a:solidFill>
                  <a:srgbClr val="2D2D8A"/>
                </a:solidFill>
                <a:latin typeface="Century Gothic" pitchFamily="34" charset="0"/>
              </a:rPr>
              <a:t>Koordinacija</a:t>
            </a:r>
            <a:r>
              <a:rPr lang="en-GB" sz="1500" dirty="0" smtClean="0">
                <a:solidFill>
                  <a:srgbClr val="2D2D8A"/>
                </a:solidFill>
                <a:latin typeface="Century Gothic" pitchFamily="34" charset="0"/>
              </a:rPr>
              <a:t>, Anal</a:t>
            </a:r>
            <a:r>
              <a:rPr lang="bs-Latn-BA" sz="1500" dirty="0" smtClean="0">
                <a:solidFill>
                  <a:srgbClr val="2D2D8A"/>
                </a:solidFill>
                <a:latin typeface="Century Gothic" pitchFamily="34" charset="0"/>
              </a:rPr>
              <a:t>iza</a:t>
            </a:r>
            <a:r>
              <a:rPr lang="en-GB" sz="1500" dirty="0" smtClean="0">
                <a:solidFill>
                  <a:srgbClr val="2D2D8A"/>
                </a:solidFill>
                <a:latin typeface="Century Gothic" pitchFamily="34" charset="0"/>
              </a:rPr>
              <a:t>, </a:t>
            </a:r>
            <a:r>
              <a:rPr lang="bs-Latn-BA" sz="1500" dirty="0">
                <a:solidFill>
                  <a:srgbClr val="2D2D8A"/>
                </a:solidFill>
                <a:latin typeface="Century Gothic" pitchFamily="34" charset="0"/>
              </a:rPr>
              <a:t>P</a:t>
            </a:r>
            <a:r>
              <a:rPr lang="bs-Latn-BA" sz="1500" dirty="0" smtClean="0">
                <a:solidFill>
                  <a:srgbClr val="2D2D8A"/>
                </a:solidFill>
                <a:latin typeface="Century Gothic" pitchFamily="34" charset="0"/>
              </a:rPr>
              <a:t>riprema DMR</a:t>
            </a:r>
            <a:r>
              <a:rPr lang="en-GB" sz="1500" dirty="0" smtClean="0">
                <a:solidFill>
                  <a:srgbClr val="2D2D8A"/>
                </a:solidFill>
                <a:latin typeface="Century Gothic" pitchFamily="34" charset="0"/>
              </a:rPr>
              <a:t>, </a:t>
            </a:r>
            <a:r>
              <a:rPr lang="bs-Latn-BA" sz="1500" dirty="0">
                <a:solidFill>
                  <a:srgbClr val="2D2D8A"/>
                </a:solidFill>
                <a:latin typeface="Century Gothic" pitchFamily="34" charset="0"/>
              </a:rPr>
              <a:t>P</a:t>
            </a:r>
            <a:r>
              <a:rPr lang="bs-Latn-BA" sz="1500" dirty="0" smtClean="0">
                <a:solidFill>
                  <a:srgbClr val="2D2D8A"/>
                </a:solidFill>
                <a:latin typeface="Century Gothic" pitchFamily="34" charset="0"/>
              </a:rPr>
              <a:t>rocedura V</a:t>
            </a:r>
            <a:r>
              <a:rPr lang="en-GB" sz="1500" dirty="0" smtClean="0">
                <a:solidFill>
                  <a:srgbClr val="2D2D8A"/>
                </a:solidFill>
                <a:latin typeface="Century Gothic" pitchFamily="34" charset="0"/>
              </a:rPr>
              <a:t>M</a:t>
            </a:r>
            <a:r>
              <a:rPr lang="bs-Latn-BA" sz="1500" dirty="0" smtClean="0">
                <a:solidFill>
                  <a:srgbClr val="2D2D8A"/>
                </a:solidFill>
                <a:latin typeface="Century Gothic" pitchFamily="34" charset="0"/>
              </a:rPr>
              <a:t> BiH, objavljivanje</a:t>
            </a:r>
            <a:endParaRPr lang="en-GB" sz="1500" dirty="0">
              <a:solidFill>
                <a:srgbClr val="2D2D8A"/>
              </a:solidFill>
              <a:latin typeface="Century Gothic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573315" y="2852936"/>
            <a:ext cx="244827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s-Latn-BA" sz="1500" dirty="0" smtClean="0">
                <a:solidFill>
                  <a:srgbClr val="2D2D8A"/>
                </a:solidFill>
                <a:latin typeface="Century Gothic" pitchFamily="34" charset="0"/>
              </a:rPr>
              <a:t>Ažuriranje</a:t>
            </a:r>
            <a:r>
              <a:rPr lang="en-GB" sz="1500" dirty="0" smtClean="0">
                <a:solidFill>
                  <a:srgbClr val="2D2D8A"/>
                </a:solidFill>
                <a:latin typeface="Century Gothic" pitchFamily="34" charset="0"/>
              </a:rPr>
              <a:t> DMD</a:t>
            </a:r>
            <a:r>
              <a:rPr lang="bs-Latn-BA" sz="1500" dirty="0" smtClean="0">
                <a:solidFill>
                  <a:srgbClr val="2D2D8A"/>
                </a:solidFill>
                <a:latin typeface="Century Gothic" pitchFamily="34" charset="0"/>
              </a:rPr>
              <a:t> baze</a:t>
            </a:r>
            <a:r>
              <a:rPr lang="en-GB" sz="1500" dirty="0" smtClean="0">
                <a:solidFill>
                  <a:srgbClr val="2D2D8A"/>
                </a:solidFill>
                <a:latin typeface="Century Gothic" pitchFamily="34" charset="0"/>
              </a:rPr>
              <a:t>, </a:t>
            </a:r>
            <a:r>
              <a:rPr lang="bs-Latn-BA" sz="1500" dirty="0">
                <a:solidFill>
                  <a:srgbClr val="2D2D8A"/>
                </a:solidFill>
                <a:latin typeface="Century Gothic" pitchFamily="34" charset="0"/>
              </a:rPr>
              <a:t>O</a:t>
            </a:r>
            <a:r>
              <a:rPr lang="bs-Latn-BA" sz="1500" dirty="0" smtClean="0">
                <a:solidFill>
                  <a:srgbClr val="2D2D8A"/>
                </a:solidFill>
                <a:latin typeface="Century Gothic" pitchFamily="34" charset="0"/>
              </a:rPr>
              <a:t>dgovori dati na Upitnik</a:t>
            </a:r>
            <a:endParaRPr lang="en-GB" sz="1500" dirty="0">
              <a:solidFill>
                <a:srgbClr val="2D2D8A"/>
              </a:solidFill>
              <a:latin typeface="Century Gothic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4280" y="1378793"/>
            <a:ext cx="214275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s-Latn-BA" sz="1500" dirty="0" smtClean="0">
                <a:solidFill>
                  <a:srgbClr val="2D2D8A"/>
                </a:solidFill>
                <a:latin typeface="Century Gothic" pitchFamily="34" charset="0"/>
              </a:rPr>
              <a:t>Odgovori dati </a:t>
            </a:r>
          </a:p>
          <a:p>
            <a:r>
              <a:rPr lang="bs-Latn-BA" sz="1500" dirty="0" smtClean="0">
                <a:solidFill>
                  <a:srgbClr val="2D2D8A"/>
                </a:solidFill>
                <a:latin typeface="Century Gothic" pitchFamily="34" charset="0"/>
              </a:rPr>
              <a:t>na </a:t>
            </a:r>
            <a:r>
              <a:rPr lang="en-GB" sz="1500" dirty="0" smtClean="0">
                <a:solidFill>
                  <a:srgbClr val="2D2D8A"/>
                </a:solidFill>
                <a:latin typeface="Century Gothic" pitchFamily="34" charset="0"/>
              </a:rPr>
              <a:t> </a:t>
            </a:r>
            <a:r>
              <a:rPr lang="bs-Latn-BA" sz="1500" dirty="0" smtClean="0">
                <a:solidFill>
                  <a:srgbClr val="2D2D8A"/>
                </a:solidFill>
                <a:latin typeface="Century Gothic" pitchFamily="34" charset="0"/>
              </a:rPr>
              <a:t>Upitnik</a:t>
            </a:r>
            <a:endParaRPr lang="en-GB" sz="1500" dirty="0">
              <a:solidFill>
                <a:srgbClr val="2D2D8A"/>
              </a:solidFill>
              <a:latin typeface="Century Gothic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619672" y="5188600"/>
            <a:ext cx="6408712" cy="8453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bs-Latn-BA" sz="1400" dirty="0" smtClean="0">
                <a:solidFill>
                  <a:srgbClr val="2D2D8A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Unapređuje suradnju  za </a:t>
            </a:r>
            <a:r>
              <a:rPr lang="en-US" sz="1400" dirty="0" smtClean="0">
                <a:solidFill>
                  <a:srgbClr val="2D2D8A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socio–e</a:t>
            </a:r>
            <a:r>
              <a:rPr lang="bs-Latn-BA" sz="1400" dirty="0" smtClean="0">
                <a:solidFill>
                  <a:srgbClr val="2D2D8A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konomski razvitak</a:t>
            </a:r>
            <a:endParaRPr lang="bs-Latn-BA" sz="1400" dirty="0">
              <a:solidFill>
                <a:srgbClr val="2D2D8A"/>
              </a:solidFill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 algn="just">
              <a:spcBef>
                <a:spcPts val="500"/>
              </a:spcBef>
              <a:buFont typeface="Arial" panose="020B0604020202020204" pitchFamily="34" charset="0"/>
              <a:buChar char="•"/>
              <a:defRPr/>
            </a:pPr>
            <a:r>
              <a:rPr lang="bs-Latn-BA" sz="1400" dirty="0" smtClean="0">
                <a:solidFill>
                  <a:srgbClr val="2D2D8A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Olakšava  donatorsku koordinaciju i djelotvornost  pomoći</a:t>
            </a:r>
            <a:r>
              <a:rPr lang="en-GB" sz="1400" dirty="0" smtClean="0">
                <a:solidFill>
                  <a:srgbClr val="2D2D8A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lang="bs-Latn-BA" sz="1400" dirty="0" smtClean="0">
              <a:solidFill>
                <a:srgbClr val="2D2D8A"/>
              </a:solidFill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 algn="just">
              <a:spcBef>
                <a:spcPts val="500"/>
              </a:spcBef>
              <a:buFont typeface="Arial" panose="020B0604020202020204" pitchFamily="34" charset="0"/>
              <a:buChar char="•"/>
              <a:defRPr/>
            </a:pPr>
            <a:r>
              <a:rPr lang="bs-Latn-BA" sz="1400" dirty="0" smtClean="0">
                <a:solidFill>
                  <a:srgbClr val="2D2D8A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Poboljšava </a:t>
            </a:r>
            <a:r>
              <a:rPr lang="en-GB" sz="1400" dirty="0" smtClean="0">
                <a:solidFill>
                  <a:srgbClr val="2D2D8A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</a:t>
            </a:r>
            <a:r>
              <a:rPr lang="bs-Latn-BA" sz="1400" dirty="0" smtClean="0">
                <a:solidFill>
                  <a:srgbClr val="2D2D8A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ransparenost </a:t>
            </a:r>
            <a:r>
              <a:rPr lang="en-GB" sz="1400" dirty="0" smtClean="0">
                <a:solidFill>
                  <a:srgbClr val="2D2D8A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bs-Latn-BA" sz="1400" dirty="0" smtClean="0">
                <a:solidFill>
                  <a:srgbClr val="2D2D8A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korištenja </a:t>
            </a:r>
            <a:r>
              <a:rPr lang="en-GB" sz="1400" dirty="0" smtClean="0">
                <a:solidFill>
                  <a:srgbClr val="2D2D8A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ODA </a:t>
            </a:r>
            <a:r>
              <a:rPr lang="bs-Latn-BA" sz="1400" dirty="0">
                <a:solidFill>
                  <a:srgbClr val="2D2D8A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bs-Latn-BA" sz="1400" dirty="0" smtClean="0">
                <a:solidFill>
                  <a:srgbClr val="2D2D8A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sredstav</a:t>
            </a:r>
            <a:r>
              <a:rPr lang="bs-Latn-BA" sz="1400" dirty="0">
                <a:solidFill>
                  <a:srgbClr val="2D2D8A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</a:t>
            </a:r>
            <a:endParaRPr lang="en-GB" sz="1400" dirty="0" smtClean="0">
              <a:solidFill>
                <a:srgbClr val="2D2D8A"/>
              </a:solidFill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4" name="Right Arrow 13"/>
          <p:cNvSpPr/>
          <p:nvPr/>
        </p:nvSpPr>
        <p:spPr>
          <a:xfrm rot="10800000">
            <a:off x="6519444" y="1192276"/>
            <a:ext cx="811493" cy="9136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Right Arrow 14"/>
          <p:cNvSpPr/>
          <p:nvPr/>
        </p:nvSpPr>
        <p:spPr>
          <a:xfrm rot="10800000">
            <a:off x="6041245" y="2708920"/>
            <a:ext cx="811493" cy="9136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Right Arrow 15"/>
          <p:cNvSpPr/>
          <p:nvPr/>
        </p:nvSpPr>
        <p:spPr>
          <a:xfrm>
            <a:off x="1475656" y="1196752"/>
            <a:ext cx="811493" cy="9136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" name="Rectangle 16"/>
          <p:cNvSpPr/>
          <p:nvPr/>
        </p:nvSpPr>
        <p:spPr>
          <a:xfrm>
            <a:off x="172340" y="152400"/>
            <a:ext cx="885698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bs-Latn-BA" sz="28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Informacije o Izvješću </a:t>
            </a:r>
            <a:r>
              <a:rPr lang="en-GB" sz="28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DMR </a:t>
            </a:r>
            <a:r>
              <a:rPr lang="en-GB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2015</a:t>
            </a:r>
            <a:endParaRPr lang="en-US" sz="2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5755397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r>
              <a:rPr lang="bs-Latn-BA" sz="1900" b="1" dirty="0">
                <a:solidFill>
                  <a:schemeClr val="accent4">
                    <a:lumMod val="75000"/>
                  </a:schemeClr>
                </a:solidFill>
                <a:latin typeface="Century Gothic" panose="020B0502020202020204" pitchFamily="34" charset="0"/>
              </a:rPr>
              <a:t>I</a:t>
            </a:r>
            <a:r>
              <a:rPr lang="bs-Latn-BA" sz="1900" b="1" dirty="0" smtClean="0">
                <a:solidFill>
                  <a:schemeClr val="accent4">
                    <a:lumMod val="75000"/>
                  </a:schemeClr>
                </a:solidFill>
                <a:latin typeface="Century Gothic" panose="020B0502020202020204" pitchFamily="34" charset="0"/>
              </a:rPr>
              <a:t>zgradnja</a:t>
            </a:r>
            <a:r>
              <a:rPr lang="en-US" sz="1900" b="1" dirty="0" smtClean="0">
                <a:solidFill>
                  <a:schemeClr val="accent4">
                    <a:lumMod val="7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bs-Latn-BA" sz="1900" b="1" dirty="0" smtClean="0">
                <a:solidFill>
                  <a:schemeClr val="accent4">
                    <a:lumMod val="75000"/>
                  </a:schemeClr>
                </a:solidFill>
                <a:latin typeface="Century Gothic" panose="020B0502020202020204" pitchFamily="34" charset="0"/>
              </a:rPr>
              <a:t>partnerstva između donatora i institucija u BiH kako bi se</a:t>
            </a:r>
            <a:r>
              <a:rPr lang="en-US" sz="1900" b="1" dirty="0" smtClean="0">
                <a:solidFill>
                  <a:schemeClr val="accent4">
                    <a:lumMod val="75000"/>
                  </a:schemeClr>
                </a:solidFill>
                <a:latin typeface="Century Gothic" panose="020B0502020202020204" pitchFamily="34" charset="0"/>
              </a:rPr>
              <a:t>:</a:t>
            </a:r>
            <a:endParaRPr lang="en-US" sz="1900" b="1" dirty="0">
              <a:solidFill>
                <a:schemeClr val="accent4">
                  <a:lumMod val="75000"/>
                </a:schemeClr>
              </a:solidFill>
              <a:latin typeface="Century Gothic" panose="020B0502020202020204" pitchFamily="34" charset="0"/>
            </a:endParaRPr>
          </a:p>
          <a:p>
            <a:endParaRPr lang="en-US" sz="1800" dirty="0">
              <a:solidFill>
                <a:schemeClr val="accent4">
                  <a:lumMod val="75000"/>
                </a:schemeClr>
              </a:solidFill>
              <a:latin typeface="Century Gothic" panose="020B0502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bs-Latn-BA" sz="1800" dirty="0">
                <a:solidFill>
                  <a:schemeClr val="accent4">
                    <a:lumMod val="75000"/>
                  </a:schemeClr>
                </a:solidFill>
                <a:latin typeface="Century Gothic" panose="020B0502020202020204" pitchFamily="34" charset="0"/>
              </a:rPr>
              <a:t>O</a:t>
            </a:r>
            <a:r>
              <a:rPr lang="bs-Latn-BA" sz="1800" dirty="0" smtClean="0">
                <a:solidFill>
                  <a:schemeClr val="accent4">
                    <a:lumMod val="75000"/>
                  </a:schemeClr>
                </a:solidFill>
                <a:latin typeface="Century Gothic" panose="020B0502020202020204" pitchFamily="34" charset="0"/>
              </a:rPr>
              <a:t>sigurao pregled </a:t>
            </a:r>
            <a:r>
              <a:rPr lang="en-US" sz="1800" dirty="0" smtClean="0">
                <a:solidFill>
                  <a:schemeClr val="accent4">
                    <a:lumMod val="75000"/>
                  </a:schemeClr>
                </a:solidFill>
                <a:latin typeface="Century Gothic" panose="020B0502020202020204" pitchFamily="34" charset="0"/>
              </a:rPr>
              <a:t> don</a:t>
            </a:r>
            <a:r>
              <a:rPr lang="bs-Latn-BA" sz="1800" dirty="0" smtClean="0">
                <a:solidFill>
                  <a:schemeClr val="accent4">
                    <a:lumMod val="75000"/>
                  </a:schemeClr>
                </a:solidFill>
                <a:latin typeface="Century Gothic" panose="020B0502020202020204" pitchFamily="34" charset="0"/>
              </a:rPr>
              <a:t>atorskih</a:t>
            </a:r>
            <a:r>
              <a:rPr lang="en-US" sz="1800" dirty="0" smtClean="0">
                <a:solidFill>
                  <a:schemeClr val="accent4">
                    <a:lumMod val="75000"/>
                  </a:schemeClr>
                </a:solidFill>
                <a:latin typeface="Century Gothic" panose="020B0502020202020204" pitchFamily="34" charset="0"/>
              </a:rPr>
              <a:t> a</a:t>
            </a:r>
            <a:r>
              <a:rPr lang="bs-Latn-BA" sz="1800" dirty="0" smtClean="0">
                <a:solidFill>
                  <a:schemeClr val="accent4">
                    <a:lumMod val="75000"/>
                  </a:schemeClr>
                </a:solidFill>
                <a:latin typeface="Century Gothic" panose="020B0502020202020204" pitchFamily="34" charset="0"/>
              </a:rPr>
              <a:t>ktivnosti i</a:t>
            </a:r>
            <a:r>
              <a:rPr lang="en-US" sz="1800" dirty="0" smtClean="0">
                <a:solidFill>
                  <a:schemeClr val="accent4">
                    <a:lumMod val="75000"/>
                  </a:schemeClr>
                </a:solidFill>
                <a:latin typeface="Century Gothic" panose="020B0502020202020204" pitchFamily="34" charset="0"/>
              </a:rPr>
              <a:t> p</a:t>
            </a:r>
            <a:r>
              <a:rPr lang="bs-Latn-BA" sz="1800" dirty="0" smtClean="0">
                <a:solidFill>
                  <a:schemeClr val="accent4">
                    <a:lumMod val="75000"/>
                  </a:schemeClr>
                </a:solidFill>
                <a:latin typeface="Century Gothic" panose="020B0502020202020204" pitchFamily="34" charset="0"/>
              </a:rPr>
              <a:t>rioriteta</a:t>
            </a:r>
            <a:r>
              <a:rPr lang="en-US" sz="1800" dirty="0" smtClean="0">
                <a:solidFill>
                  <a:schemeClr val="accent4">
                    <a:lumMod val="75000"/>
                  </a:schemeClr>
                </a:solidFill>
                <a:latin typeface="Century Gothic" panose="020B0502020202020204" pitchFamily="34" charset="0"/>
              </a:rPr>
              <a:t> </a:t>
            </a:r>
            <a:endParaRPr lang="bs-Latn-BA" sz="1800" dirty="0">
              <a:solidFill>
                <a:schemeClr val="accent4">
                  <a:lumMod val="75000"/>
                </a:schemeClr>
              </a:solidFill>
              <a:latin typeface="Century Gothic" panose="020B0502020202020204" pitchFamily="34" charset="0"/>
            </a:endParaRPr>
          </a:p>
          <a:p>
            <a:endParaRPr lang="en-US" sz="1800" dirty="0">
              <a:solidFill>
                <a:schemeClr val="accent4">
                  <a:lumMod val="75000"/>
                </a:schemeClr>
              </a:solidFill>
              <a:latin typeface="Century Gothic" panose="020B0502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bs-Latn-BA" sz="1800" dirty="0">
                <a:solidFill>
                  <a:schemeClr val="accent4">
                    <a:lumMod val="75000"/>
                  </a:schemeClr>
                </a:solidFill>
                <a:latin typeface="Century Gothic" panose="020B0502020202020204" pitchFamily="34" charset="0"/>
              </a:rPr>
              <a:t>D</a:t>
            </a:r>
            <a:r>
              <a:rPr lang="bs-Latn-BA" sz="1800" dirty="0" smtClean="0">
                <a:solidFill>
                  <a:schemeClr val="accent4">
                    <a:lumMod val="75000"/>
                  </a:schemeClr>
                </a:solidFill>
                <a:latin typeface="Century Gothic" panose="020B0502020202020204" pitchFamily="34" charset="0"/>
              </a:rPr>
              <a:t>ao pregled </a:t>
            </a:r>
            <a:r>
              <a:rPr lang="en-US" sz="1800" dirty="0" smtClean="0">
                <a:solidFill>
                  <a:schemeClr val="accent4">
                    <a:lumMod val="7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bs-Latn-BA" sz="1800" dirty="0" smtClean="0">
                <a:solidFill>
                  <a:schemeClr val="accent4">
                    <a:lumMod val="75000"/>
                  </a:schemeClr>
                </a:solidFill>
                <a:latin typeface="Century Gothic" panose="020B0502020202020204" pitchFamily="34" charset="0"/>
              </a:rPr>
              <a:t>razvojnih prioriteta BiH i tekućih reformskih </a:t>
            </a:r>
            <a:r>
              <a:rPr lang="en-US" sz="1800" dirty="0" smtClean="0">
                <a:solidFill>
                  <a:schemeClr val="accent4">
                    <a:lumMod val="75000"/>
                  </a:schemeClr>
                </a:solidFill>
                <a:latin typeface="Century Gothic" panose="020B0502020202020204" pitchFamily="34" charset="0"/>
              </a:rPr>
              <a:t>p</a:t>
            </a:r>
            <a:r>
              <a:rPr lang="bs-Latn-BA" sz="1800" dirty="0" smtClean="0">
                <a:solidFill>
                  <a:schemeClr val="accent4">
                    <a:lumMod val="75000"/>
                  </a:schemeClr>
                </a:solidFill>
                <a:latin typeface="Century Gothic" panose="020B0502020202020204" pitchFamily="34" charset="0"/>
              </a:rPr>
              <a:t>rocesa u prioritetnim sektorima</a:t>
            </a:r>
          </a:p>
          <a:p>
            <a:pPr marL="109728" indent="0">
              <a:buNone/>
            </a:pPr>
            <a:endParaRPr lang="en-US" sz="1800" dirty="0" smtClean="0">
              <a:solidFill>
                <a:schemeClr val="accent4">
                  <a:lumMod val="75000"/>
                </a:schemeClr>
              </a:solidFill>
              <a:latin typeface="Century Gothic" panose="020B0502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bs-Latn-BA" sz="1800" dirty="0">
                <a:solidFill>
                  <a:schemeClr val="accent4">
                    <a:lumMod val="75000"/>
                  </a:schemeClr>
                </a:solidFill>
                <a:latin typeface="Century Gothic" panose="020B0502020202020204" pitchFamily="34" charset="0"/>
              </a:rPr>
              <a:t>K</a:t>
            </a:r>
            <a:r>
              <a:rPr lang="bs-Latn-BA" sz="1800" dirty="0" smtClean="0">
                <a:solidFill>
                  <a:schemeClr val="accent4">
                    <a:lumMod val="75000"/>
                  </a:schemeClr>
                </a:solidFill>
                <a:latin typeface="Century Gothic" panose="020B0502020202020204" pitchFamily="34" charset="0"/>
              </a:rPr>
              <a:t>roz zajednički rad </a:t>
            </a:r>
            <a:r>
              <a:rPr lang="en-US" sz="1800" dirty="0" smtClean="0">
                <a:solidFill>
                  <a:schemeClr val="accent4">
                    <a:lumMod val="75000"/>
                  </a:schemeClr>
                </a:solidFill>
                <a:latin typeface="Century Gothic" panose="020B0502020202020204" pitchFamily="34" charset="0"/>
              </a:rPr>
              <a:t>o</a:t>
            </a:r>
            <a:r>
              <a:rPr lang="bs-Latn-BA" sz="1800" dirty="0" smtClean="0">
                <a:solidFill>
                  <a:schemeClr val="accent4">
                    <a:lumMod val="75000"/>
                  </a:schemeClr>
                </a:solidFill>
                <a:latin typeface="Century Gothic" panose="020B0502020202020204" pitchFamily="34" charset="0"/>
              </a:rPr>
              <a:t>stvarila djelotvorna </a:t>
            </a:r>
            <a:r>
              <a:rPr lang="en-US" sz="1800" dirty="0" smtClean="0">
                <a:solidFill>
                  <a:schemeClr val="accent4">
                    <a:lumMod val="7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bs-Latn-BA" sz="1800" dirty="0" smtClean="0">
                <a:solidFill>
                  <a:schemeClr val="accent4">
                    <a:lumMod val="75000"/>
                  </a:schemeClr>
                </a:solidFill>
                <a:latin typeface="Century Gothic" panose="020B0502020202020204" pitchFamily="34" charset="0"/>
              </a:rPr>
              <a:t>razmjena informacija</a:t>
            </a:r>
          </a:p>
          <a:p>
            <a:endParaRPr lang="en-US" sz="1800" dirty="0">
              <a:solidFill>
                <a:schemeClr val="accent4">
                  <a:lumMod val="75000"/>
                </a:schemeClr>
              </a:solidFill>
              <a:latin typeface="Century Gothic" panose="020B0502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bs-Latn-BA" sz="1800" dirty="0">
                <a:solidFill>
                  <a:schemeClr val="accent4">
                    <a:lumMod val="75000"/>
                  </a:schemeClr>
                </a:solidFill>
                <a:latin typeface="Century Gothic" panose="020B0502020202020204" pitchFamily="34" charset="0"/>
              </a:rPr>
              <a:t>P</a:t>
            </a:r>
            <a:r>
              <a:rPr lang="bs-Latn-BA" sz="1800" dirty="0" smtClean="0">
                <a:solidFill>
                  <a:schemeClr val="accent4">
                    <a:lumMod val="75000"/>
                  </a:schemeClr>
                </a:solidFill>
                <a:latin typeface="Century Gothic" panose="020B0502020202020204" pitchFamily="34" charset="0"/>
              </a:rPr>
              <a:t>ružila potpora i omogućila koordinacija  razvojnih aktivnosti </a:t>
            </a:r>
            <a:endParaRPr lang="bs-Latn-BA" sz="1800" dirty="0" smtClean="0">
              <a:solidFill>
                <a:srgbClr val="2D2D8A"/>
              </a:solidFill>
              <a:latin typeface="Century Gothic" panose="020B0502020202020204" pitchFamily="34" charset="0"/>
            </a:endParaRPr>
          </a:p>
          <a:p>
            <a:endParaRPr lang="en-US" sz="1800" dirty="0">
              <a:solidFill>
                <a:schemeClr val="accent4">
                  <a:lumMod val="75000"/>
                </a:schemeClr>
              </a:solidFill>
              <a:latin typeface="Century Gothic" panose="020B0502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bs-Latn-BA" sz="1800" dirty="0">
                <a:solidFill>
                  <a:schemeClr val="accent4">
                    <a:lumMod val="75000"/>
                  </a:schemeClr>
                </a:solidFill>
                <a:latin typeface="Century Gothic" panose="020B0502020202020204" pitchFamily="34" charset="0"/>
              </a:rPr>
              <a:t>O</a:t>
            </a:r>
            <a:r>
              <a:rPr lang="bs-Latn-BA" sz="1800" dirty="0" smtClean="0">
                <a:solidFill>
                  <a:schemeClr val="accent4">
                    <a:lumMod val="75000"/>
                  </a:schemeClr>
                </a:solidFill>
                <a:latin typeface="Century Gothic" panose="020B0502020202020204" pitchFamily="34" charset="0"/>
              </a:rPr>
              <a:t>cijenile prakse u pružanju pomoći i radilo u smjeru djelotvorne isporuke pomoći </a:t>
            </a:r>
            <a:r>
              <a:rPr lang="en-US" sz="1800" dirty="0" smtClean="0">
                <a:solidFill>
                  <a:schemeClr val="accent4">
                    <a:lumMod val="75000"/>
                  </a:schemeClr>
                </a:solidFill>
                <a:latin typeface="Century Gothic" panose="020B0502020202020204" pitchFamily="34" charset="0"/>
              </a:rPr>
              <a:t> </a:t>
            </a:r>
            <a:endParaRPr lang="en-US" sz="1800" dirty="0">
              <a:solidFill>
                <a:schemeClr val="accent4">
                  <a:lumMod val="75000"/>
                </a:schemeClr>
              </a:solidFill>
              <a:latin typeface="Century Gothic" panose="020B0502020202020204" pitchFamily="34" charset="0"/>
            </a:endParaRPr>
          </a:p>
          <a:p>
            <a:endParaRPr lang="bs-Latn-BA" sz="1800" dirty="0"/>
          </a:p>
        </p:txBody>
      </p:sp>
      <p:sp>
        <p:nvSpPr>
          <p:cNvPr id="5" name="Rectangle 4"/>
          <p:cNvSpPr/>
          <p:nvPr/>
        </p:nvSpPr>
        <p:spPr>
          <a:xfrm>
            <a:off x="172340" y="152400"/>
            <a:ext cx="885698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bs-Latn-BA" sz="28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Informacije o Izvješću</a:t>
            </a:r>
            <a:r>
              <a:rPr lang="en-GB" sz="28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DMR 2015</a:t>
            </a:r>
            <a:endParaRPr lang="en-US" sz="2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4" name="Picture 7"/>
          <p:cNvPicPr>
            <a:picLocks noChangeAspect="1"/>
          </p:cNvPicPr>
          <p:nvPr/>
        </p:nvPicPr>
        <p:blipFill>
          <a:blip r:embed="rId2" cstate="print">
            <a:lum/>
            <a:alphaModFix/>
          </a:blip>
          <a:srcRect/>
          <a:stretch>
            <a:fillRect/>
          </a:stretch>
        </p:blipFill>
        <p:spPr>
          <a:xfrm>
            <a:off x="6204600" y="6149519"/>
            <a:ext cx="482400" cy="59004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Straight Connector 5"/>
          <p:cNvSpPr/>
          <p:nvPr/>
        </p:nvSpPr>
        <p:spPr>
          <a:xfrm>
            <a:off x="774359" y="6033960"/>
            <a:ext cx="8406001" cy="0"/>
          </a:xfrm>
          <a:prstGeom prst="line">
            <a:avLst/>
          </a:prstGeom>
          <a:noFill/>
          <a:ln w="9360">
            <a:solidFill>
              <a:srgbClr val="16515F"/>
            </a:solidFill>
            <a:custDash>
              <a:ds d="100000" sp="100000"/>
            </a:custDash>
          </a:ln>
        </p:spPr>
        <p:txBody>
          <a:bodyPr vert="horz" wrap="squar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x-none" sz="1800" b="0" i="0" u="none" strike="noStrike" kern="1200">
              <a:ln>
                <a:noFill/>
              </a:ln>
              <a:latin typeface="Arial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7" name="Rectangle 2"/>
          <p:cNvSpPr/>
          <p:nvPr/>
        </p:nvSpPr>
        <p:spPr>
          <a:xfrm>
            <a:off x="6687000" y="6120542"/>
            <a:ext cx="2384639" cy="762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compatLnSpc="0"/>
          <a:lstStyle/>
          <a:p>
            <a:pPr marL="0" marR="0" lvl="0" indent="0" algn="ctr" rtl="0" hangingPunct="1">
              <a:spcBef>
                <a:spcPts val="0"/>
              </a:spcBef>
              <a:spcAft>
                <a:spcPts val="601"/>
              </a:spcAft>
              <a:buNone/>
              <a:tabLst/>
            </a:pPr>
            <a:r>
              <a:rPr lang="bs-Latn-BA" sz="1100" b="1" i="0" u="none" strike="noStrike" smtClean="0">
                <a:solidFill>
                  <a:srgbClr val="2D2D8A"/>
                </a:solidFill>
                <a:latin typeface="Arial" pitchFamily="34"/>
                <a:ea typeface="Lucida Sans Unicode" pitchFamily="2"/>
                <a:cs typeface="Arial" pitchFamily="34"/>
              </a:rPr>
              <a:t>BOSNA</a:t>
            </a:r>
            <a:r>
              <a:rPr lang="bs-Latn-BA" sz="1100" b="1" smtClean="0">
                <a:solidFill>
                  <a:srgbClr val="2D2D8A"/>
                </a:solidFill>
                <a:latin typeface="Arial" pitchFamily="34"/>
                <a:ea typeface="Lucida Sans Unicode" pitchFamily="2"/>
                <a:cs typeface="Arial" pitchFamily="34"/>
              </a:rPr>
              <a:t> </a:t>
            </a:r>
            <a:r>
              <a:rPr lang="bs-Latn-BA" sz="1100" b="1" dirty="0" smtClean="0">
                <a:solidFill>
                  <a:srgbClr val="2D2D8A"/>
                </a:solidFill>
                <a:latin typeface="Arial" pitchFamily="34"/>
                <a:ea typeface="Lucida Sans Unicode" pitchFamily="2"/>
                <a:cs typeface="Arial" pitchFamily="34"/>
              </a:rPr>
              <a:t>I </a:t>
            </a:r>
            <a:r>
              <a:rPr lang="bs-Latn-BA" sz="1100" b="1" i="0" u="none" strike="noStrike" dirty="0" smtClean="0">
                <a:solidFill>
                  <a:srgbClr val="2D2D8A"/>
                </a:solidFill>
                <a:latin typeface="Arial" pitchFamily="34"/>
                <a:ea typeface="Lucida Sans Unicode" pitchFamily="2"/>
                <a:cs typeface="Arial" pitchFamily="34"/>
              </a:rPr>
              <a:t>HERCEGOVINA</a:t>
            </a:r>
          </a:p>
          <a:p>
            <a:pPr marL="0" marR="0" lvl="0" indent="0" algn="ctr" rtl="0" hangingPunct="1">
              <a:spcBef>
                <a:spcPts val="0"/>
              </a:spcBef>
              <a:spcAft>
                <a:spcPts val="601"/>
              </a:spcAft>
              <a:buNone/>
              <a:tabLst/>
            </a:pPr>
            <a:r>
              <a:rPr lang="sr-Latn-RS" sz="1100" b="1" dirty="0" smtClean="0">
                <a:solidFill>
                  <a:srgbClr val="2D2D8A"/>
                </a:solidFill>
                <a:latin typeface="Arial" pitchFamily="34"/>
                <a:ea typeface="Lucida Sans Unicode" pitchFamily="2"/>
                <a:cs typeface="Arial" pitchFamily="34"/>
              </a:rPr>
              <a:t>Ministarstvo financija i trezora</a:t>
            </a:r>
            <a:endParaRPr lang="x-none" sz="1100" b="1" i="0" u="none" strike="noStrike" smtClean="0">
              <a:solidFill>
                <a:srgbClr val="2D2D8A"/>
              </a:solidFill>
              <a:latin typeface="Arial" pitchFamily="34"/>
              <a:ea typeface="Lucida Sans Unicode" pitchFamily="2"/>
              <a:cs typeface="Arial" pitchFamily="34"/>
            </a:endParaRPr>
          </a:p>
          <a:p>
            <a:pPr marL="0" marR="0" lvl="0" indent="0" algn="ctr" rtl="0" hangingPunct="1">
              <a:lnSpc>
                <a:spcPct val="125000"/>
              </a:lnSpc>
              <a:spcBef>
                <a:spcPts val="0"/>
              </a:spcBef>
              <a:spcAft>
                <a:spcPts val="601"/>
              </a:spcAft>
              <a:buNone/>
              <a:tabLst>
                <a:tab pos="0" algn="l"/>
                <a:tab pos="447840" algn="l"/>
                <a:tab pos="896759" algn="l"/>
                <a:tab pos="1346040" algn="l"/>
                <a:tab pos="1795320" algn="l"/>
                <a:tab pos="2244600" algn="l"/>
                <a:tab pos="2693880" algn="l"/>
                <a:tab pos="3143159" algn="l"/>
                <a:tab pos="3592440" algn="l"/>
                <a:tab pos="4041719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79" algn="l"/>
                <a:tab pos="7635960" algn="l"/>
                <a:tab pos="8085240" algn="l"/>
                <a:tab pos="8534520" algn="l"/>
                <a:tab pos="8983800" algn="l"/>
              </a:tabLst>
            </a:pPr>
            <a:endParaRPr lang="x-none" sz="1100" b="1" i="0" u="none" strike="noStrike">
              <a:solidFill>
                <a:srgbClr val="2D2D8A"/>
              </a:solidFill>
              <a:latin typeface="Arial" pitchFamily="34"/>
              <a:ea typeface="Lucida Sans Unicode" pitchFamily="2"/>
              <a:cs typeface="Arial" pitchFamily="34"/>
            </a:endParaRPr>
          </a:p>
          <a:p>
            <a:pPr marL="0" marR="0" lvl="0" indent="0" algn="ctr" rtl="0" hangingPunct="1">
              <a:lnSpc>
                <a:spcPct val="125000"/>
              </a:lnSpc>
              <a:spcBef>
                <a:spcPts val="0"/>
              </a:spcBef>
              <a:spcAft>
                <a:spcPts val="601"/>
              </a:spcAft>
              <a:buNone/>
              <a:tabLst>
                <a:tab pos="0" algn="l"/>
                <a:tab pos="447840" algn="l"/>
                <a:tab pos="896759" algn="l"/>
                <a:tab pos="1346040" algn="l"/>
                <a:tab pos="1795320" algn="l"/>
                <a:tab pos="2244600" algn="l"/>
                <a:tab pos="2693880" algn="l"/>
                <a:tab pos="3143159" algn="l"/>
                <a:tab pos="3592440" algn="l"/>
                <a:tab pos="4041719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79" algn="l"/>
                <a:tab pos="7635960" algn="l"/>
                <a:tab pos="8085240" algn="l"/>
                <a:tab pos="8534520" algn="l"/>
                <a:tab pos="8983800" algn="l"/>
              </a:tabLst>
            </a:pPr>
            <a:endParaRPr lang="x-none" sz="1100" b="1" i="0" u="none" strike="noStrike">
              <a:solidFill>
                <a:srgbClr val="2D2D8A"/>
              </a:solidFill>
              <a:latin typeface="Arial" pitchFamily="34"/>
              <a:ea typeface="Lucida Sans Unicode" pitchFamily="2"/>
              <a:cs typeface="Arial" pitchFamily="34"/>
            </a:endParaRPr>
          </a:p>
        </p:txBody>
      </p:sp>
    </p:spTree>
    <p:extLst>
      <p:ext uri="{BB962C8B-B14F-4D97-AF65-F5344CB8AC3E}">
        <p14:creationId xmlns:p14="http://schemas.microsoft.com/office/powerpoint/2010/main" val="228611537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>
            <a:noAutofit/>
          </a:bodyPr>
          <a:lstStyle/>
          <a:p>
            <a:pPr marL="109728" indent="0">
              <a:spcAft>
                <a:spcPts val="800"/>
              </a:spcAft>
              <a:buNone/>
            </a:pPr>
            <a:r>
              <a:rPr lang="bs-Latn-BA" sz="2000" b="1" dirty="0" smtClean="0">
                <a:solidFill>
                  <a:srgbClr val="2D2D8A"/>
                </a:solidFill>
                <a:latin typeface="Century Gothic" panose="020B0502020202020204" pitchFamily="34" charset="0"/>
              </a:rPr>
              <a:t>Sredstva </a:t>
            </a:r>
            <a:r>
              <a:rPr lang="en-US" sz="2000" b="1" dirty="0" smtClean="0">
                <a:solidFill>
                  <a:srgbClr val="2D2D8A"/>
                </a:solidFill>
                <a:latin typeface="Century Gothic" panose="020B0502020202020204" pitchFamily="34" charset="0"/>
              </a:rPr>
              <a:t>ODA </a:t>
            </a:r>
            <a:r>
              <a:rPr lang="bs-Latn-BA" sz="2000" b="1" dirty="0" smtClean="0">
                <a:solidFill>
                  <a:srgbClr val="2D2D8A"/>
                </a:solidFill>
                <a:latin typeface="Century Gothic" panose="020B0502020202020204" pitchFamily="34" charset="0"/>
              </a:rPr>
              <a:t>pomoći usmjerena </a:t>
            </a:r>
            <a:r>
              <a:rPr lang="en-US" sz="2000" b="1" dirty="0" smtClean="0">
                <a:solidFill>
                  <a:srgbClr val="2D2D8A"/>
                </a:solidFill>
                <a:latin typeface="Century Gothic" panose="020B0502020202020204" pitchFamily="34" charset="0"/>
              </a:rPr>
              <a:t> </a:t>
            </a:r>
            <a:r>
              <a:rPr lang="bs-Latn-BA" sz="2000" b="1" dirty="0" smtClean="0">
                <a:solidFill>
                  <a:srgbClr val="2D2D8A"/>
                </a:solidFill>
                <a:latin typeface="Century Gothic" panose="020B0502020202020204" pitchFamily="34" charset="0"/>
              </a:rPr>
              <a:t>u </a:t>
            </a:r>
            <a:r>
              <a:rPr lang="en-US" sz="2000" b="1" dirty="0" smtClean="0">
                <a:solidFill>
                  <a:srgbClr val="2D2D8A"/>
                </a:solidFill>
                <a:latin typeface="Century Gothic" panose="020B0502020202020204" pitchFamily="34" charset="0"/>
              </a:rPr>
              <a:t>p</a:t>
            </a:r>
            <a:r>
              <a:rPr lang="bs-Latn-BA" sz="2000" b="1" dirty="0" smtClean="0">
                <a:solidFill>
                  <a:srgbClr val="2D2D8A"/>
                </a:solidFill>
                <a:latin typeface="Century Gothic" panose="020B0502020202020204" pitchFamily="34" charset="0"/>
              </a:rPr>
              <a:t>rioritetne</a:t>
            </a:r>
            <a:r>
              <a:rPr lang="en-US" sz="2000" b="1" dirty="0" smtClean="0">
                <a:solidFill>
                  <a:srgbClr val="2D2D8A"/>
                </a:solidFill>
                <a:latin typeface="Century Gothic" panose="020B0502020202020204" pitchFamily="34" charset="0"/>
              </a:rPr>
              <a:t> s</a:t>
            </a:r>
            <a:r>
              <a:rPr lang="bs-Latn-BA" sz="2000" b="1" dirty="0" smtClean="0">
                <a:solidFill>
                  <a:srgbClr val="2D2D8A"/>
                </a:solidFill>
                <a:latin typeface="Century Gothic" panose="020B0502020202020204" pitchFamily="34" charset="0"/>
              </a:rPr>
              <a:t>ektore (EU </a:t>
            </a:r>
            <a:r>
              <a:rPr lang="bs-Latn-BA" sz="2000" b="1" dirty="0">
                <a:solidFill>
                  <a:srgbClr val="2D2D8A"/>
                </a:solidFill>
                <a:latin typeface="Century Gothic" panose="020B0502020202020204" pitchFamily="34" charset="0"/>
              </a:rPr>
              <a:t>IPA </a:t>
            </a:r>
            <a:r>
              <a:rPr lang="bs-Latn-BA" sz="2000" b="1" dirty="0" smtClean="0">
                <a:solidFill>
                  <a:srgbClr val="2D2D8A"/>
                </a:solidFill>
                <a:latin typeface="Century Gothic" panose="020B0502020202020204" pitchFamily="34" charset="0"/>
              </a:rPr>
              <a:t>II)</a:t>
            </a:r>
          </a:p>
          <a:p>
            <a:pPr marL="0" indent="0">
              <a:spcAft>
                <a:spcPts val="800"/>
              </a:spcAft>
              <a:buNone/>
            </a:pPr>
            <a:r>
              <a:rPr lang="bs-Latn-BA" sz="2000" b="1" dirty="0" smtClean="0">
                <a:solidFill>
                  <a:srgbClr val="2D2D8A"/>
                </a:solidFill>
                <a:latin typeface="Century Gothic" panose="020B0502020202020204" pitchFamily="34" charset="0"/>
              </a:rPr>
              <a:t>  </a:t>
            </a:r>
            <a:r>
              <a:rPr lang="en-US" sz="1600" b="1" dirty="0" smtClean="0">
                <a:solidFill>
                  <a:srgbClr val="2D2D8A"/>
                </a:solidFill>
                <a:latin typeface="Century Gothic" panose="020B0502020202020204" pitchFamily="34" charset="0"/>
              </a:rPr>
              <a:t>• </a:t>
            </a:r>
            <a:r>
              <a:rPr lang="en-US" sz="1600" dirty="0" smtClean="0">
                <a:solidFill>
                  <a:srgbClr val="2D2D8A"/>
                </a:solidFill>
                <a:latin typeface="Century Gothic" panose="020B0502020202020204" pitchFamily="34" charset="0"/>
              </a:rPr>
              <a:t>D</a:t>
            </a:r>
            <a:r>
              <a:rPr lang="bs-Latn-BA" sz="1600" dirty="0" smtClean="0">
                <a:solidFill>
                  <a:srgbClr val="2D2D8A"/>
                </a:solidFill>
                <a:latin typeface="Century Gothic" panose="020B0502020202020204" pitchFamily="34" charset="0"/>
              </a:rPr>
              <a:t>emokracija i </a:t>
            </a:r>
            <a:r>
              <a:rPr lang="en-US" sz="1600" dirty="0" smtClean="0">
                <a:solidFill>
                  <a:srgbClr val="2D2D8A"/>
                </a:solidFill>
                <a:latin typeface="Century Gothic" panose="020B0502020202020204" pitchFamily="34" charset="0"/>
              </a:rPr>
              <a:t> </a:t>
            </a:r>
            <a:r>
              <a:rPr lang="bs-Latn-BA" sz="1600" dirty="0" smtClean="0">
                <a:solidFill>
                  <a:srgbClr val="2D2D8A"/>
                </a:solidFill>
                <a:latin typeface="Century Gothic" panose="020B0502020202020204" pitchFamily="34" charset="0"/>
              </a:rPr>
              <a:t>upravljanje</a:t>
            </a:r>
            <a:endParaRPr lang="en-US" sz="1600" dirty="0" smtClean="0">
              <a:solidFill>
                <a:srgbClr val="2D2D8A"/>
              </a:solidFill>
              <a:latin typeface="Century Gothic" panose="020B0502020202020204" pitchFamily="34" charset="0"/>
            </a:endParaRPr>
          </a:p>
          <a:p>
            <a:pPr marL="109728" indent="0">
              <a:spcAft>
                <a:spcPts val="800"/>
              </a:spcAft>
              <a:buNone/>
            </a:pPr>
            <a:r>
              <a:rPr lang="en-US" sz="1600" dirty="0" smtClean="0">
                <a:solidFill>
                  <a:srgbClr val="2D2D8A"/>
                </a:solidFill>
                <a:latin typeface="Century Gothic" panose="020B0502020202020204" pitchFamily="34" charset="0"/>
              </a:rPr>
              <a:t>• </a:t>
            </a:r>
            <a:r>
              <a:rPr lang="bs-Latn-BA" sz="1600" dirty="0" smtClean="0">
                <a:solidFill>
                  <a:srgbClr val="2D2D8A"/>
                </a:solidFill>
                <a:latin typeface="Century Gothic" panose="020B0502020202020204" pitchFamily="34" charset="0"/>
              </a:rPr>
              <a:t>Vladavina prava i temeljna prava</a:t>
            </a:r>
            <a:endParaRPr lang="en-US" sz="1600" dirty="0">
              <a:solidFill>
                <a:srgbClr val="2D2D8A"/>
              </a:solidFill>
              <a:latin typeface="Century Gothic" panose="020B0502020202020204" pitchFamily="34" charset="0"/>
            </a:endParaRPr>
          </a:p>
          <a:p>
            <a:pPr marL="109728" indent="0">
              <a:spcAft>
                <a:spcPts val="800"/>
              </a:spcAft>
              <a:buNone/>
            </a:pPr>
            <a:r>
              <a:rPr lang="en-US" sz="1600" dirty="0">
                <a:solidFill>
                  <a:srgbClr val="2D2D8A"/>
                </a:solidFill>
                <a:latin typeface="Century Gothic" panose="020B0502020202020204" pitchFamily="34" charset="0"/>
              </a:rPr>
              <a:t>• </a:t>
            </a:r>
            <a:r>
              <a:rPr lang="bs-Latn-BA" sz="1600" dirty="0" smtClean="0">
                <a:solidFill>
                  <a:srgbClr val="2D2D8A"/>
                </a:solidFill>
                <a:latin typeface="Century Gothic" panose="020B0502020202020204" pitchFamily="34" charset="0"/>
              </a:rPr>
              <a:t>Okoliš i klimatske politike </a:t>
            </a:r>
          </a:p>
          <a:p>
            <a:pPr marL="109728" indent="0">
              <a:spcAft>
                <a:spcPts val="800"/>
              </a:spcAft>
              <a:buNone/>
            </a:pPr>
            <a:r>
              <a:rPr lang="en-US" sz="1600" dirty="0" smtClean="0">
                <a:solidFill>
                  <a:srgbClr val="2D2D8A"/>
                </a:solidFill>
                <a:latin typeface="Century Gothic" panose="020B0502020202020204" pitchFamily="34" charset="0"/>
              </a:rPr>
              <a:t>• Transport</a:t>
            </a:r>
            <a:endParaRPr lang="en-US" sz="1600" dirty="0">
              <a:solidFill>
                <a:srgbClr val="2D2D8A"/>
              </a:solidFill>
              <a:latin typeface="Century Gothic" panose="020B0502020202020204" pitchFamily="34" charset="0"/>
            </a:endParaRPr>
          </a:p>
          <a:p>
            <a:pPr marL="109728" indent="0">
              <a:spcAft>
                <a:spcPts val="800"/>
              </a:spcAft>
              <a:buNone/>
            </a:pPr>
            <a:r>
              <a:rPr lang="en-US" sz="1600" dirty="0">
                <a:solidFill>
                  <a:srgbClr val="2D2D8A"/>
                </a:solidFill>
                <a:latin typeface="Century Gothic" panose="020B0502020202020204" pitchFamily="34" charset="0"/>
              </a:rPr>
              <a:t>• </a:t>
            </a:r>
            <a:r>
              <a:rPr lang="en-US" sz="1600" dirty="0" smtClean="0">
                <a:solidFill>
                  <a:srgbClr val="2D2D8A"/>
                </a:solidFill>
                <a:latin typeface="Century Gothic" panose="020B0502020202020204" pitchFamily="34" charset="0"/>
              </a:rPr>
              <a:t>E</a:t>
            </a:r>
            <a:r>
              <a:rPr lang="bs-Latn-BA" sz="1600" dirty="0" smtClean="0">
                <a:solidFill>
                  <a:srgbClr val="2D2D8A"/>
                </a:solidFill>
                <a:latin typeface="Century Gothic" panose="020B0502020202020204" pitchFamily="34" charset="0"/>
              </a:rPr>
              <a:t>nergija</a:t>
            </a:r>
            <a:endParaRPr lang="en-US" sz="1600" dirty="0">
              <a:solidFill>
                <a:srgbClr val="2D2D8A"/>
              </a:solidFill>
              <a:latin typeface="Century Gothic" panose="020B0502020202020204" pitchFamily="34" charset="0"/>
            </a:endParaRPr>
          </a:p>
          <a:p>
            <a:pPr marL="109728" indent="0">
              <a:spcAft>
                <a:spcPts val="800"/>
              </a:spcAft>
              <a:buNone/>
            </a:pPr>
            <a:r>
              <a:rPr lang="en-US" sz="1600" dirty="0">
                <a:solidFill>
                  <a:srgbClr val="2D2D8A"/>
                </a:solidFill>
                <a:latin typeface="Century Gothic" panose="020B0502020202020204" pitchFamily="34" charset="0"/>
              </a:rPr>
              <a:t>• </a:t>
            </a:r>
            <a:r>
              <a:rPr lang="bs-Latn-BA" sz="1600" dirty="0" smtClean="0">
                <a:solidFill>
                  <a:srgbClr val="2D2D8A"/>
                </a:solidFill>
                <a:latin typeface="Century Gothic" panose="020B0502020202020204" pitchFamily="34" charset="0"/>
              </a:rPr>
              <a:t>Konkurentnost i inovacije</a:t>
            </a:r>
            <a:endParaRPr lang="en-US" sz="1600" dirty="0">
              <a:solidFill>
                <a:srgbClr val="2D2D8A"/>
              </a:solidFill>
              <a:latin typeface="Century Gothic" panose="020B0502020202020204" pitchFamily="34" charset="0"/>
            </a:endParaRPr>
          </a:p>
          <a:p>
            <a:pPr marL="109728" indent="0">
              <a:spcAft>
                <a:spcPts val="800"/>
              </a:spcAft>
              <a:buNone/>
            </a:pPr>
            <a:r>
              <a:rPr lang="en-US" sz="1600" dirty="0">
                <a:solidFill>
                  <a:srgbClr val="2D2D8A"/>
                </a:solidFill>
                <a:latin typeface="Century Gothic" panose="020B0502020202020204" pitchFamily="34" charset="0"/>
              </a:rPr>
              <a:t>• </a:t>
            </a:r>
            <a:r>
              <a:rPr lang="bs-Latn-BA" sz="1600" dirty="0" smtClean="0">
                <a:solidFill>
                  <a:srgbClr val="2D2D8A"/>
                </a:solidFill>
                <a:latin typeface="Century Gothic" panose="020B0502020202020204" pitchFamily="34" charset="0"/>
              </a:rPr>
              <a:t>Obrazovanje</a:t>
            </a:r>
            <a:r>
              <a:rPr lang="en-US" sz="1600" dirty="0" smtClean="0">
                <a:solidFill>
                  <a:srgbClr val="2D2D8A"/>
                </a:solidFill>
                <a:latin typeface="Century Gothic" panose="020B0502020202020204" pitchFamily="34" charset="0"/>
              </a:rPr>
              <a:t>, </a:t>
            </a:r>
            <a:r>
              <a:rPr lang="bs-Latn-BA" sz="1600" dirty="0" smtClean="0">
                <a:solidFill>
                  <a:srgbClr val="2D2D8A"/>
                </a:solidFill>
                <a:latin typeface="Century Gothic" panose="020B0502020202020204" pitchFamily="34" charset="0"/>
              </a:rPr>
              <a:t>zapošljavanje i socijalne politike</a:t>
            </a:r>
            <a:endParaRPr lang="en-US" sz="1600" dirty="0">
              <a:solidFill>
                <a:srgbClr val="2D2D8A"/>
              </a:solidFill>
              <a:latin typeface="Century Gothic" panose="020B0502020202020204" pitchFamily="34" charset="0"/>
            </a:endParaRPr>
          </a:p>
          <a:p>
            <a:pPr marL="109728" indent="0">
              <a:spcAft>
                <a:spcPts val="800"/>
              </a:spcAft>
              <a:buNone/>
            </a:pPr>
            <a:r>
              <a:rPr lang="en-US" sz="1600" dirty="0">
                <a:solidFill>
                  <a:srgbClr val="2D2D8A"/>
                </a:solidFill>
                <a:latin typeface="Century Gothic" panose="020B0502020202020204" pitchFamily="34" charset="0"/>
              </a:rPr>
              <a:t>• </a:t>
            </a:r>
            <a:r>
              <a:rPr lang="bs-Latn-BA" sz="1600" dirty="0" smtClean="0">
                <a:solidFill>
                  <a:srgbClr val="2D2D8A"/>
                </a:solidFill>
                <a:latin typeface="Century Gothic" panose="020B0502020202020204" pitchFamily="34" charset="0"/>
              </a:rPr>
              <a:t>Poljoprivreda</a:t>
            </a:r>
            <a:r>
              <a:rPr lang="en-US" sz="1600" dirty="0" smtClean="0">
                <a:solidFill>
                  <a:srgbClr val="2D2D8A"/>
                </a:solidFill>
                <a:latin typeface="Century Gothic" panose="020B0502020202020204" pitchFamily="34" charset="0"/>
              </a:rPr>
              <a:t> </a:t>
            </a:r>
            <a:r>
              <a:rPr lang="bs-Latn-BA" sz="1600" dirty="0" smtClean="0">
                <a:solidFill>
                  <a:srgbClr val="2D2D8A"/>
                </a:solidFill>
                <a:latin typeface="Century Gothic" panose="020B0502020202020204" pitchFamily="34" charset="0"/>
              </a:rPr>
              <a:t>u ruralni razvitak</a:t>
            </a:r>
            <a:endParaRPr lang="en-US" sz="1600" dirty="0">
              <a:solidFill>
                <a:srgbClr val="2D2D8A"/>
              </a:solidFill>
              <a:latin typeface="Century Gothic" panose="020B0502020202020204" pitchFamily="34" charset="0"/>
            </a:endParaRPr>
          </a:p>
          <a:p>
            <a:pPr marL="109728" indent="0">
              <a:spcAft>
                <a:spcPts val="800"/>
              </a:spcAft>
              <a:buNone/>
            </a:pPr>
            <a:r>
              <a:rPr lang="en-US" sz="1600" dirty="0">
                <a:solidFill>
                  <a:srgbClr val="2D2D8A"/>
                </a:solidFill>
                <a:latin typeface="Century Gothic" panose="020B0502020202020204" pitchFamily="34" charset="0"/>
              </a:rPr>
              <a:t>• </a:t>
            </a:r>
            <a:r>
              <a:rPr lang="en-US" sz="1600" dirty="0" smtClean="0">
                <a:solidFill>
                  <a:srgbClr val="2D2D8A"/>
                </a:solidFill>
                <a:latin typeface="Century Gothic" panose="020B0502020202020204" pitchFamily="34" charset="0"/>
              </a:rPr>
              <a:t>R</a:t>
            </a:r>
            <a:r>
              <a:rPr lang="bs-Latn-BA" sz="1600" dirty="0" smtClean="0">
                <a:solidFill>
                  <a:srgbClr val="2D2D8A"/>
                </a:solidFill>
                <a:latin typeface="Century Gothic" panose="020B0502020202020204" pitchFamily="34" charset="0"/>
              </a:rPr>
              <a:t>egionalna i teritorijalna suradnja </a:t>
            </a:r>
            <a:r>
              <a:rPr lang="en-US" sz="1600" dirty="0" smtClean="0">
                <a:solidFill>
                  <a:srgbClr val="2D2D8A"/>
                </a:solidFill>
                <a:latin typeface="Century Gothic" panose="020B0502020202020204" pitchFamily="34" charset="0"/>
              </a:rPr>
              <a:t> </a:t>
            </a:r>
            <a:endParaRPr lang="bs-Latn-BA" sz="1600" dirty="0" smtClean="0">
              <a:solidFill>
                <a:srgbClr val="2D2D8A"/>
              </a:solidFill>
              <a:latin typeface="Century Gothic" panose="020B0502020202020204" pitchFamily="34" charset="0"/>
            </a:endParaRPr>
          </a:p>
          <a:p>
            <a:pPr marL="109728" indent="0">
              <a:spcAft>
                <a:spcPts val="800"/>
              </a:spcAft>
              <a:buNone/>
            </a:pPr>
            <a:r>
              <a:rPr lang="en-US" sz="1600" dirty="0" smtClean="0">
                <a:solidFill>
                  <a:srgbClr val="2D2D8A"/>
                </a:solidFill>
                <a:latin typeface="Century Gothic" panose="020B0502020202020204" pitchFamily="34" charset="0"/>
              </a:rPr>
              <a:t>• </a:t>
            </a:r>
            <a:r>
              <a:rPr lang="bs-Latn-BA" sz="1600" dirty="0" smtClean="0">
                <a:solidFill>
                  <a:srgbClr val="2D2D8A"/>
                </a:solidFill>
                <a:latin typeface="Century Gothic" panose="020B0502020202020204" pitchFamily="34" charset="0"/>
              </a:rPr>
              <a:t>Međusobno povezani sektori </a:t>
            </a:r>
            <a:endParaRPr lang="en-US" sz="1600" dirty="0">
              <a:solidFill>
                <a:srgbClr val="2D2D8A"/>
              </a:solidFill>
              <a:latin typeface="Century Gothic" panose="020B0502020202020204" pitchFamily="34" charset="0"/>
            </a:endParaRPr>
          </a:p>
          <a:p>
            <a:endParaRPr lang="bs-Latn-BA" sz="1600" dirty="0">
              <a:solidFill>
                <a:srgbClr val="2D2D8A"/>
              </a:solidFill>
              <a:latin typeface="Century Gothic" panose="020B0502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72340" y="152400"/>
            <a:ext cx="885698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bs-Latn-BA" sz="28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Informacije o Izvješću </a:t>
            </a:r>
            <a:r>
              <a:rPr lang="en-GB" sz="28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DMR 2015</a:t>
            </a:r>
            <a:endParaRPr lang="en-US" sz="2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5" name="Picture 7"/>
          <p:cNvPicPr>
            <a:picLocks noChangeAspect="1"/>
          </p:cNvPicPr>
          <p:nvPr/>
        </p:nvPicPr>
        <p:blipFill>
          <a:blip r:embed="rId2" cstate="print">
            <a:lum/>
            <a:alphaModFix/>
          </a:blip>
          <a:srcRect/>
          <a:stretch>
            <a:fillRect/>
          </a:stretch>
        </p:blipFill>
        <p:spPr>
          <a:xfrm>
            <a:off x="6204600" y="6149519"/>
            <a:ext cx="482400" cy="59004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Straight Connector 5"/>
          <p:cNvSpPr/>
          <p:nvPr/>
        </p:nvSpPr>
        <p:spPr>
          <a:xfrm>
            <a:off x="774359" y="6033960"/>
            <a:ext cx="8406001" cy="0"/>
          </a:xfrm>
          <a:prstGeom prst="line">
            <a:avLst/>
          </a:prstGeom>
          <a:noFill/>
          <a:ln w="9360">
            <a:solidFill>
              <a:srgbClr val="16515F"/>
            </a:solidFill>
            <a:custDash>
              <a:ds d="100000" sp="100000"/>
            </a:custDash>
          </a:ln>
        </p:spPr>
        <p:txBody>
          <a:bodyPr vert="horz" wrap="squar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x-none" sz="1800" b="0" i="0" u="none" strike="noStrike" kern="1200">
              <a:ln>
                <a:noFill/>
              </a:ln>
              <a:latin typeface="Arial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7" name="Rectangle 2"/>
          <p:cNvSpPr/>
          <p:nvPr/>
        </p:nvSpPr>
        <p:spPr>
          <a:xfrm>
            <a:off x="6687000" y="6120542"/>
            <a:ext cx="2384639" cy="762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compatLnSpc="0"/>
          <a:lstStyle/>
          <a:p>
            <a:pPr marL="0" marR="0" lvl="0" indent="0" algn="ctr" rtl="0" hangingPunct="1">
              <a:spcBef>
                <a:spcPts val="0"/>
              </a:spcBef>
              <a:spcAft>
                <a:spcPts val="601"/>
              </a:spcAft>
              <a:buNone/>
              <a:tabLst/>
            </a:pPr>
            <a:r>
              <a:rPr lang="bs-Latn-BA" sz="1100" b="1" i="0" u="none" strike="noStrike" smtClean="0">
                <a:solidFill>
                  <a:srgbClr val="2D2D8A"/>
                </a:solidFill>
                <a:latin typeface="Arial" pitchFamily="34"/>
                <a:ea typeface="Lucida Sans Unicode" pitchFamily="2"/>
                <a:cs typeface="Arial" pitchFamily="34"/>
              </a:rPr>
              <a:t>BOSNA </a:t>
            </a:r>
            <a:r>
              <a:rPr lang="bs-Latn-BA" sz="1100" b="1" smtClean="0">
                <a:solidFill>
                  <a:srgbClr val="2D2D8A"/>
                </a:solidFill>
                <a:latin typeface="Arial" pitchFamily="34"/>
                <a:ea typeface="Lucida Sans Unicode" pitchFamily="2"/>
                <a:cs typeface="Arial" pitchFamily="34"/>
              </a:rPr>
              <a:t>I </a:t>
            </a:r>
            <a:r>
              <a:rPr lang="bs-Latn-BA" sz="1100" b="1" i="0" u="none" strike="noStrike" dirty="0" smtClean="0">
                <a:solidFill>
                  <a:srgbClr val="2D2D8A"/>
                </a:solidFill>
                <a:latin typeface="Arial" pitchFamily="34"/>
                <a:ea typeface="Lucida Sans Unicode" pitchFamily="2"/>
                <a:cs typeface="Arial" pitchFamily="34"/>
              </a:rPr>
              <a:t>HERCEGOVINA</a:t>
            </a:r>
          </a:p>
          <a:p>
            <a:pPr marL="0" marR="0" lvl="0" indent="0" algn="ctr" rtl="0" hangingPunct="1">
              <a:spcBef>
                <a:spcPts val="0"/>
              </a:spcBef>
              <a:spcAft>
                <a:spcPts val="601"/>
              </a:spcAft>
              <a:buNone/>
              <a:tabLst/>
            </a:pPr>
            <a:r>
              <a:rPr lang="sr-Latn-RS" sz="1100" b="1" dirty="0" smtClean="0">
                <a:solidFill>
                  <a:srgbClr val="2D2D8A"/>
                </a:solidFill>
                <a:latin typeface="Arial" pitchFamily="34"/>
                <a:ea typeface="Lucida Sans Unicode" pitchFamily="2"/>
                <a:cs typeface="Arial" pitchFamily="34"/>
              </a:rPr>
              <a:t>Ministarstvo financija i trezora</a:t>
            </a:r>
            <a:endParaRPr lang="x-none" sz="1100" b="1" i="0" u="none" strike="noStrike" smtClean="0">
              <a:solidFill>
                <a:srgbClr val="2D2D8A"/>
              </a:solidFill>
              <a:latin typeface="Arial" pitchFamily="34"/>
              <a:ea typeface="Lucida Sans Unicode" pitchFamily="2"/>
              <a:cs typeface="Arial" pitchFamily="34"/>
            </a:endParaRPr>
          </a:p>
          <a:p>
            <a:pPr marL="0" marR="0" lvl="0" indent="0" algn="ctr" rtl="0" hangingPunct="1">
              <a:lnSpc>
                <a:spcPct val="125000"/>
              </a:lnSpc>
              <a:spcBef>
                <a:spcPts val="0"/>
              </a:spcBef>
              <a:spcAft>
                <a:spcPts val="601"/>
              </a:spcAft>
              <a:buNone/>
              <a:tabLst>
                <a:tab pos="0" algn="l"/>
                <a:tab pos="447840" algn="l"/>
                <a:tab pos="896759" algn="l"/>
                <a:tab pos="1346040" algn="l"/>
                <a:tab pos="1795320" algn="l"/>
                <a:tab pos="2244600" algn="l"/>
                <a:tab pos="2693880" algn="l"/>
                <a:tab pos="3143159" algn="l"/>
                <a:tab pos="3592440" algn="l"/>
                <a:tab pos="4041719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79" algn="l"/>
                <a:tab pos="7635960" algn="l"/>
                <a:tab pos="8085240" algn="l"/>
                <a:tab pos="8534520" algn="l"/>
                <a:tab pos="8983800" algn="l"/>
              </a:tabLst>
            </a:pPr>
            <a:endParaRPr lang="x-none" sz="1100" b="1" i="0" u="none" strike="noStrike">
              <a:solidFill>
                <a:srgbClr val="2D2D8A"/>
              </a:solidFill>
              <a:latin typeface="Arial" pitchFamily="34"/>
              <a:ea typeface="Lucida Sans Unicode" pitchFamily="2"/>
              <a:cs typeface="Arial" pitchFamily="34"/>
            </a:endParaRPr>
          </a:p>
          <a:p>
            <a:pPr marL="0" marR="0" lvl="0" indent="0" algn="ctr" rtl="0" hangingPunct="1">
              <a:lnSpc>
                <a:spcPct val="125000"/>
              </a:lnSpc>
              <a:spcBef>
                <a:spcPts val="0"/>
              </a:spcBef>
              <a:spcAft>
                <a:spcPts val="601"/>
              </a:spcAft>
              <a:buNone/>
              <a:tabLst>
                <a:tab pos="0" algn="l"/>
                <a:tab pos="447840" algn="l"/>
                <a:tab pos="896759" algn="l"/>
                <a:tab pos="1346040" algn="l"/>
                <a:tab pos="1795320" algn="l"/>
                <a:tab pos="2244600" algn="l"/>
                <a:tab pos="2693880" algn="l"/>
                <a:tab pos="3143159" algn="l"/>
                <a:tab pos="3592440" algn="l"/>
                <a:tab pos="4041719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79" algn="l"/>
                <a:tab pos="7635960" algn="l"/>
                <a:tab pos="8085240" algn="l"/>
                <a:tab pos="8534520" algn="l"/>
                <a:tab pos="8983800" algn="l"/>
              </a:tabLst>
            </a:pPr>
            <a:endParaRPr lang="x-none" sz="1100" b="1" i="0" u="none" strike="noStrike">
              <a:solidFill>
                <a:srgbClr val="2D2D8A"/>
              </a:solidFill>
              <a:latin typeface="Arial" pitchFamily="34"/>
              <a:ea typeface="Lucida Sans Unicode" pitchFamily="2"/>
              <a:cs typeface="Arial" pitchFamily="34"/>
            </a:endParaRPr>
          </a:p>
        </p:txBody>
      </p:sp>
    </p:spTree>
    <p:extLst>
      <p:ext uri="{BB962C8B-B14F-4D97-AF65-F5344CB8AC3E}">
        <p14:creationId xmlns:p14="http://schemas.microsoft.com/office/powerpoint/2010/main" val="1588496280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aight Connector 5"/>
          <p:cNvSpPr/>
          <p:nvPr/>
        </p:nvSpPr>
        <p:spPr>
          <a:xfrm>
            <a:off x="774359" y="6033960"/>
            <a:ext cx="8406001" cy="0"/>
          </a:xfrm>
          <a:prstGeom prst="line">
            <a:avLst/>
          </a:prstGeom>
          <a:noFill/>
          <a:ln w="9360">
            <a:solidFill>
              <a:srgbClr val="16515F"/>
            </a:solidFill>
            <a:custDash>
              <a:ds d="100000" sp="100000"/>
            </a:custDash>
          </a:ln>
        </p:spPr>
        <p:txBody>
          <a:bodyPr vert="horz" wrap="squar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x-none" sz="1800" b="0" i="0" u="none" strike="noStrike" kern="1200">
              <a:ln>
                <a:noFill/>
              </a:ln>
              <a:latin typeface="Arial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460891" y="1180967"/>
            <a:ext cx="8229600" cy="4968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9pPr>
          </a:lstStyle>
          <a:p>
            <a:pPr marL="1588" algn="ctr" eaLnBrk="1" hangingPunct="1">
              <a:spcBef>
                <a:spcPts val="400"/>
              </a:spcBef>
              <a:spcAft>
                <a:spcPts val="1200"/>
              </a:spcAft>
              <a:defRPr/>
            </a:pPr>
            <a:endParaRPr lang="bs-Latn-BA" b="1" dirty="0" smtClean="0">
              <a:solidFill>
                <a:srgbClr val="2D2D8A"/>
              </a:solidFill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7338" indent="-285750" eaLnBrk="1" hangingPunct="1">
              <a:spcBef>
                <a:spcPts val="400"/>
              </a:spcBef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bs-Latn-BA" sz="2400" b="1" dirty="0" smtClean="0">
                <a:solidFill>
                  <a:srgbClr val="2D2D8A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Ukupno alocirana </a:t>
            </a:r>
            <a:r>
              <a:rPr lang="en-US" sz="2400" b="1" dirty="0">
                <a:solidFill>
                  <a:srgbClr val="2D2D8A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ODA </a:t>
            </a:r>
            <a:r>
              <a:rPr lang="bs-Latn-BA" sz="2400" b="1" dirty="0" smtClean="0">
                <a:solidFill>
                  <a:srgbClr val="2D2D8A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sredstva  </a:t>
            </a:r>
            <a:r>
              <a:rPr lang="en-US" sz="2400" b="1" u="sng" dirty="0">
                <a:solidFill>
                  <a:srgbClr val="2D2D8A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€</a:t>
            </a:r>
            <a:r>
              <a:rPr lang="en-US" sz="2400" b="1" u="sng" dirty="0" smtClean="0">
                <a:solidFill>
                  <a:srgbClr val="2D2D8A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495.31 mil</a:t>
            </a:r>
            <a:endParaRPr lang="bs-Latn-BA" sz="2400" b="1" u="sng" dirty="0" smtClean="0">
              <a:solidFill>
                <a:srgbClr val="2D2D8A"/>
              </a:solidFill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571500" indent="-342900" algn="just" eaLnBrk="1" hangingPunct="1">
              <a:buClr>
                <a:schemeClr val="accent1">
                  <a:lumMod val="50000"/>
                </a:schemeClr>
              </a:buClr>
              <a:buFont typeface="Arial" pitchFamily="34" charset="0"/>
              <a:buChar char="•"/>
              <a:defRPr/>
            </a:pPr>
            <a:r>
              <a:rPr lang="en-US" b="1" dirty="0" smtClean="0">
                <a:solidFill>
                  <a:srgbClr val="2D2D8A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€177.68 mil</a:t>
            </a:r>
            <a:r>
              <a:rPr lang="bs-Latn-BA" b="1" dirty="0" smtClean="0">
                <a:solidFill>
                  <a:srgbClr val="2D2D8A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ijuna</a:t>
            </a:r>
            <a:r>
              <a:rPr lang="en-US" b="1" dirty="0" smtClean="0">
                <a:solidFill>
                  <a:srgbClr val="2D2D8A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bs-Latn-BA" dirty="0" smtClean="0">
                <a:solidFill>
                  <a:srgbClr val="2D2D8A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 formi</a:t>
            </a:r>
            <a:r>
              <a:rPr lang="en-US" dirty="0" smtClean="0">
                <a:solidFill>
                  <a:srgbClr val="2D2D8A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r>
              <a:rPr lang="en-US" b="1" dirty="0" smtClean="0">
                <a:solidFill>
                  <a:srgbClr val="2D2D8A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grant</a:t>
            </a:r>
            <a:r>
              <a:rPr lang="bs-Latn-BA" b="1" dirty="0" smtClean="0">
                <a:solidFill>
                  <a:srgbClr val="2D2D8A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ova</a:t>
            </a:r>
            <a:r>
              <a:rPr lang="sr-Latn-RS" dirty="0" smtClean="0">
                <a:solidFill>
                  <a:srgbClr val="2D2D8A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marL="571500" indent="-342900" algn="just" eaLnBrk="1" hangingPunct="1">
              <a:buClr>
                <a:schemeClr val="accent1">
                  <a:lumMod val="50000"/>
                </a:schemeClr>
              </a:buClr>
              <a:defRPr/>
            </a:pPr>
            <a:r>
              <a:rPr lang="en-US" b="1" dirty="0" smtClean="0">
                <a:solidFill>
                  <a:srgbClr val="2D2D8A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lang="sr-Latn-RS" sz="1000" b="1" dirty="0" smtClean="0">
              <a:solidFill>
                <a:srgbClr val="2D2D8A"/>
              </a:solidFill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571500" indent="-342900" algn="just" eaLnBrk="1" hangingPunct="1">
              <a:buClr>
                <a:schemeClr val="accent1">
                  <a:lumMod val="50000"/>
                </a:schemeClr>
              </a:buClr>
              <a:buFont typeface="Arial" pitchFamily="34" charset="0"/>
              <a:buChar char="•"/>
              <a:defRPr/>
            </a:pPr>
            <a:r>
              <a:rPr lang="sr-Latn-RS" b="1" dirty="0" smtClean="0">
                <a:solidFill>
                  <a:srgbClr val="2D2D8A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€317.63 </a:t>
            </a:r>
            <a:r>
              <a:rPr lang="en-US" b="1" dirty="0" smtClean="0">
                <a:solidFill>
                  <a:srgbClr val="2D2D8A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mil</a:t>
            </a:r>
            <a:r>
              <a:rPr lang="bs-Latn-BA" b="1" dirty="0" smtClean="0">
                <a:solidFill>
                  <a:srgbClr val="2D2D8A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ijuna</a:t>
            </a:r>
            <a:r>
              <a:rPr lang="en-US" b="1" dirty="0" smtClean="0">
                <a:solidFill>
                  <a:srgbClr val="2D2D8A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bs-Latn-BA" dirty="0" smtClean="0">
                <a:solidFill>
                  <a:srgbClr val="2D2D8A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 </a:t>
            </a:r>
            <a:r>
              <a:rPr lang="en-US" dirty="0" smtClean="0">
                <a:solidFill>
                  <a:srgbClr val="2D2D8A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form</a:t>
            </a:r>
            <a:r>
              <a:rPr lang="bs-Latn-BA" dirty="0" smtClean="0">
                <a:solidFill>
                  <a:srgbClr val="2D2D8A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  </a:t>
            </a:r>
            <a:r>
              <a:rPr lang="bs-Latn-BA" b="1" dirty="0" smtClean="0">
                <a:solidFill>
                  <a:srgbClr val="2D2D8A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zajmova</a:t>
            </a:r>
            <a:r>
              <a:rPr lang="bs-Latn-BA" dirty="0" smtClean="0">
                <a:solidFill>
                  <a:srgbClr val="2D2D8A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>
              <a:spcBef>
                <a:spcPts val="450"/>
              </a:spcBef>
              <a:buClrTx/>
              <a:defRPr/>
            </a:pPr>
            <a:endParaRPr lang="sr-Latn-RS" dirty="0" smtClean="0">
              <a:solidFill>
                <a:srgbClr val="2D2D8A"/>
              </a:solidFill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Bef>
                <a:spcPts val="450"/>
              </a:spcBef>
              <a:buClrTx/>
              <a:defRPr/>
            </a:pPr>
            <a:endParaRPr lang="sr-Latn-RS" dirty="0" smtClean="0">
              <a:solidFill>
                <a:srgbClr val="2D2D8A"/>
              </a:solidFill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spcBef>
                <a:spcPts val="450"/>
              </a:spcBef>
              <a:buClrTx/>
              <a:buFont typeface="Wingdings" panose="05000000000000000000" pitchFamily="2" charset="2"/>
              <a:buChar char="Ø"/>
              <a:defRPr/>
            </a:pPr>
            <a:r>
              <a:rPr lang="bs-Latn-BA" sz="2400" b="1" dirty="0" smtClean="0">
                <a:solidFill>
                  <a:srgbClr val="2D2D8A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Ukupno isplaćena </a:t>
            </a:r>
            <a:r>
              <a:rPr lang="en-US" sz="2400" b="1" dirty="0" smtClean="0">
                <a:solidFill>
                  <a:srgbClr val="2D2D8A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ODA </a:t>
            </a:r>
            <a:r>
              <a:rPr lang="bs-Latn-BA" sz="2400" b="1" dirty="0" smtClean="0">
                <a:solidFill>
                  <a:srgbClr val="2D2D8A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sredstva</a:t>
            </a:r>
            <a:r>
              <a:rPr lang="en-US" sz="2400" b="1" dirty="0" smtClean="0">
                <a:solidFill>
                  <a:srgbClr val="2D2D8A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2400" b="1" u="sng" dirty="0" smtClean="0">
                <a:solidFill>
                  <a:srgbClr val="2D2D8A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€402.13 mil</a:t>
            </a:r>
            <a:endParaRPr lang="bs-Latn-BA" sz="2400" b="1" u="sng" dirty="0" smtClean="0">
              <a:solidFill>
                <a:srgbClr val="2D2D8A"/>
              </a:solidFill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spcBef>
                <a:spcPts val="450"/>
              </a:spcBef>
              <a:buClrTx/>
              <a:buFont typeface="Wingdings" panose="05000000000000000000" pitchFamily="2" charset="2"/>
              <a:buChar char="Ø"/>
              <a:defRPr/>
            </a:pPr>
            <a:endParaRPr lang="sr-Latn-RS" sz="1000" dirty="0">
              <a:solidFill>
                <a:srgbClr val="2D2D8A"/>
              </a:solidFill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539750" indent="-361950">
              <a:spcBef>
                <a:spcPts val="450"/>
              </a:spcBef>
              <a:buFont typeface="Arial" panose="020B0604020202020204" pitchFamily="34" charset="0"/>
              <a:buChar char="•"/>
              <a:tabLst>
                <a:tab pos="269875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b="1" dirty="0" smtClean="0">
                <a:solidFill>
                  <a:srgbClr val="2D2D8A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b="1" dirty="0">
                <a:solidFill>
                  <a:srgbClr val="2D2D8A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€</a:t>
            </a:r>
            <a:r>
              <a:rPr lang="en-US" b="1" dirty="0" smtClean="0">
                <a:solidFill>
                  <a:srgbClr val="2D2D8A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203.83 mil</a:t>
            </a:r>
            <a:r>
              <a:rPr lang="bs-Latn-BA" b="1" dirty="0" smtClean="0">
                <a:solidFill>
                  <a:srgbClr val="2D2D8A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ijuna</a:t>
            </a:r>
            <a:r>
              <a:rPr lang="en-US" b="1" dirty="0" smtClean="0">
                <a:solidFill>
                  <a:srgbClr val="2D2D8A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bs-Latn-BA" dirty="0" smtClean="0">
                <a:solidFill>
                  <a:srgbClr val="2D2D8A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 </a:t>
            </a:r>
            <a:r>
              <a:rPr lang="en-US" dirty="0" smtClean="0">
                <a:solidFill>
                  <a:srgbClr val="2D2D8A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form</a:t>
            </a:r>
            <a:r>
              <a:rPr lang="bs-Latn-BA" dirty="0" smtClean="0">
                <a:solidFill>
                  <a:srgbClr val="2D2D8A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en-US" dirty="0" smtClean="0">
                <a:solidFill>
                  <a:srgbClr val="2D2D8A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b="1" dirty="0" smtClean="0">
                <a:solidFill>
                  <a:srgbClr val="2D2D8A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grant</a:t>
            </a:r>
            <a:r>
              <a:rPr lang="bs-Latn-BA" b="1" dirty="0" smtClean="0">
                <a:solidFill>
                  <a:srgbClr val="2D2D8A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ova</a:t>
            </a:r>
            <a:endParaRPr lang="sr-Latn-RS" dirty="0" smtClean="0">
              <a:solidFill>
                <a:srgbClr val="2D2D8A"/>
              </a:solidFill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539750" indent="-361950">
              <a:spcBef>
                <a:spcPts val="450"/>
              </a:spcBef>
              <a:defRPr/>
            </a:pPr>
            <a:endParaRPr lang="sr-Latn-RS" sz="1200" dirty="0" smtClean="0">
              <a:solidFill>
                <a:srgbClr val="2D2D8A"/>
              </a:solidFill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539750" indent="-361950">
              <a:spcBef>
                <a:spcPts val="450"/>
              </a:spcBef>
              <a:buFont typeface="Arial" panose="020B0604020202020204" pitchFamily="34" charset="0"/>
              <a:buChar char="•"/>
              <a:defRPr/>
            </a:pPr>
            <a:r>
              <a:rPr lang="en-US" b="1" dirty="0" smtClean="0">
                <a:solidFill>
                  <a:srgbClr val="2D2D8A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€198.30 mil</a:t>
            </a:r>
            <a:r>
              <a:rPr lang="bs-Latn-BA" b="1" dirty="0" smtClean="0">
                <a:solidFill>
                  <a:srgbClr val="2D2D8A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ijuna</a:t>
            </a:r>
            <a:r>
              <a:rPr lang="en-US" b="1" dirty="0" smtClean="0">
                <a:solidFill>
                  <a:srgbClr val="2D2D8A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bs-Latn-BA" dirty="0" smtClean="0">
                <a:solidFill>
                  <a:srgbClr val="2D2D8A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 </a:t>
            </a:r>
            <a:r>
              <a:rPr lang="en-US" dirty="0" smtClean="0">
                <a:solidFill>
                  <a:srgbClr val="2D2D8A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form</a:t>
            </a:r>
            <a:r>
              <a:rPr lang="bs-Latn-BA" dirty="0" smtClean="0">
                <a:solidFill>
                  <a:srgbClr val="2D2D8A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 </a:t>
            </a:r>
            <a:r>
              <a:rPr lang="en-US" dirty="0" smtClean="0">
                <a:solidFill>
                  <a:srgbClr val="2D2D8A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bs-Latn-BA" b="1" dirty="0" smtClean="0">
                <a:solidFill>
                  <a:srgbClr val="2D2D8A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zajmova</a:t>
            </a:r>
            <a:endParaRPr lang="en-US" dirty="0">
              <a:solidFill>
                <a:srgbClr val="2D2D8A"/>
              </a:solidFill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spcBef>
                <a:spcPts val="450"/>
              </a:spcBef>
              <a:buClrTx/>
              <a:buFont typeface="Arial" panose="020B0604020202020204" pitchFamily="34" charset="0"/>
              <a:buChar char="•"/>
              <a:defRPr/>
            </a:pPr>
            <a:endParaRPr lang="sr-Latn-RS" dirty="0" smtClean="0">
              <a:solidFill>
                <a:srgbClr val="2D2D8A"/>
              </a:solidFill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spcBef>
                <a:spcPts val="450"/>
              </a:spcBef>
              <a:buClrTx/>
              <a:buFont typeface="Arial" panose="020B0604020202020204" pitchFamily="34" charset="0"/>
              <a:buChar char="•"/>
              <a:defRPr/>
            </a:pPr>
            <a:endParaRPr lang="bs-Latn-BA" sz="1600" dirty="0" smtClean="0">
              <a:solidFill>
                <a:srgbClr val="2D2D8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72340" y="152400"/>
            <a:ext cx="885698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bs-Latn-BA" sz="28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Glavni nalazi izvješća </a:t>
            </a:r>
            <a:r>
              <a:rPr lang="en-GB" sz="28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DMR 2015</a:t>
            </a:r>
            <a:endParaRPr lang="en-US" sz="2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0" name="Picture 7"/>
          <p:cNvPicPr>
            <a:picLocks noChangeAspect="1"/>
          </p:cNvPicPr>
          <p:nvPr/>
        </p:nvPicPr>
        <p:blipFill>
          <a:blip r:embed="rId3" cstate="print">
            <a:lum/>
            <a:alphaModFix/>
          </a:blip>
          <a:srcRect/>
          <a:stretch>
            <a:fillRect/>
          </a:stretch>
        </p:blipFill>
        <p:spPr>
          <a:xfrm>
            <a:off x="6204600" y="6149519"/>
            <a:ext cx="482400" cy="59004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Rectangle 2"/>
          <p:cNvSpPr/>
          <p:nvPr/>
        </p:nvSpPr>
        <p:spPr>
          <a:xfrm>
            <a:off x="6687000" y="6120542"/>
            <a:ext cx="2384639" cy="762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compatLnSpc="0"/>
          <a:lstStyle/>
          <a:p>
            <a:pPr marL="0" marR="0" lvl="0" indent="0" algn="ctr" rtl="0" hangingPunct="1">
              <a:spcBef>
                <a:spcPts val="0"/>
              </a:spcBef>
              <a:spcAft>
                <a:spcPts val="601"/>
              </a:spcAft>
              <a:buNone/>
              <a:tabLst/>
            </a:pPr>
            <a:r>
              <a:rPr lang="bs-Latn-BA" sz="1100" b="1" i="0" u="none" strike="noStrike" smtClean="0">
                <a:solidFill>
                  <a:srgbClr val="2D2D8A"/>
                </a:solidFill>
                <a:latin typeface="Arial" pitchFamily="34"/>
                <a:ea typeface="Lucida Sans Unicode" pitchFamily="2"/>
                <a:cs typeface="Arial" pitchFamily="34"/>
              </a:rPr>
              <a:t>BOSNA </a:t>
            </a:r>
            <a:r>
              <a:rPr lang="bs-Latn-BA" sz="1100" b="1" smtClean="0">
                <a:solidFill>
                  <a:srgbClr val="2D2D8A"/>
                </a:solidFill>
                <a:latin typeface="Arial" pitchFamily="34"/>
                <a:ea typeface="Lucida Sans Unicode" pitchFamily="2"/>
                <a:cs typeface="Arial" pitchFamily="34"/>
              </a:rPr>
              <a:t>I </a:t>
            </a:r>
            <a:r>
              <a:rPr lang="bs-Latn-BA" sz="1100" b="1" i="0" u="none" strike="noStrike" dirty="0" smtClean="0">
                <a:solidFill>
                  <a:srgbClr val="2D2D8A"/>
                </a:solidFill>
                <a:latin typeface="Arial" pitchFamily="34"/>
                <a:ea typeface="Lucida Sans Unicode" pitchFamily="2"/>
                <a:cs typeface="Arial" pitchFamily="34"/>
              </a:rPr>
              <a:t>HERCEGOVINA</a:t>
            </a:r>
          </a:p>
          <a:p>
            <a:pPr marL="0" marR="0" lvl="0" indent="0" algn="ctr" rtl="0" hangingPunct="1">
              <a:spcBef>
                <a:spcPts val="0"/>
              </a:spcBef>
              <a:spcAft>
                <a:spcPts val="601"/>
              </a:spcAft>
              <a:buNone/>
              <a:tabLst/>
            </a:pPr>
            <a:r>
              <a:rPr lang="sr-Latn-RS" sz="1100" b="1" dirty="0" smtClean="0">
                <a:solidFill>
                  <a:srgbClr val="2D2D8A"/>
                </a:solidFill>
                <a:latin typeface="Arial" pitchFamily="34"/>
                <a:ea typeface="Lucida Sans Unicode" pitchFamily="2"/>
                <a:cs typeface="Arial" pitchFamily="34"/>
              </a:rPr>
              <a:t>Ministarstvo financija i trezora</a:t>
            </a:r>
            <a:endParaRPr lang="x-none" sz="1100" b="1" i="0" u="none" strike="noStrike" smtClean="0">
              <a:solidFill>
                <a:srgbClr val="2D2D8A"/>
              </a:solidFill>
              <a:latin typeface="Arial" pitchFamily="34"/>
              <a:ea typeface="Lucida Sans Unicode" pitchFamily="2"/>
              <a:cs typeface="Arial" pitchFamily="34"/>
            </a:endParaRPr>
          </a:p>
          <a:p>
            <a:pPr marL="0" marR="0" lvl="0" indent="0" algn="ctr" rtl="0" hangingPunct="1">
              <a:lnSpc>
                <a:spcPct val="125000"/>
              </a:lnSpc>
              <a:spcBef>
                <a:spcPts val="0"/>
              </a:spcBef>
              <a:spcAft>
                <a:spcPts val="601"/>
              </a:spcAft>
              <a:buNone/>
              <a:tabLst>
                <a:tab pos="0" algn="l"/>
                <a:tab pos="447840" algn="l"/>
                <a:tab pos="896759" algn="l"/>
                <a:tab pos="1346040" algn="l"/>
                <a:tab pos="1795320" algn="l"/>
                <a:tab pos="2244600" algn="l"/>
                <a:tab pos="2693880" algn="l"/>
                <a:tab pos="3143159" algn="l"/>
                <a:tab pos="3592440" algn="l"/>
                <a:tab pos="4041719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79" algn="l"/>
                <a:tab pos="7635960" algn="l"/>
                <a:tab pos="8085240" algn="l"/>
                <a:tab pos="8534520" algn="l"/>
                <a:tab pos="8983800" algn="l"/>
              </a:tabLst>
            </a:pPr>
            <a:endParaRPr lang="x-none" sz="1100" b="1" i="0" u="none" strike="noStrike">
              <a:solidFill>
                <a:srgbClr val="2D2D8A"/>
              </a:solidFill>
              <a:latin typeface="Arial" pitchFamily="34"/>
              <a:ea typeface="Lucida Sans Unicode" pitchFamily="2"/>
              <a:cs typeface="Arial" pitchFamily="34"/>
            </a:endParaRPr>
          </a:p>
          <a:p>
            <a:pPr marL="0" marR="0" lvl="0" indent="0" algn="ctr" rtl="0" hangingPunct="1">
              <a:lnSpc>
                <a:spcPct val="125000"/>
              </a:lnSpc>
              <a:spcBef>
                <a:spcPts val="0"/>
              </a:spcBef>
              <a:spcAft>
                <a:spcPts val="601"/>
              </a:spcAft>
              <a:buNone/>
              <a:tabLst>
                <a:tab pos="0" algn="l"/>
                <a:tab pos="447840" algn="l"/>
                <a:tab pos="896759" algn="l"/>
                <a:tab pos="1346040" algn="l"/>
                <a:tab pos="1795320" algn="l"/>
                <a:tab pos="2244600" algn="l"/>
                <a:tab pos="2693880" algn="l"/>
                <a:tab pos="3143159" algn="l"/>
                <a:tab pos="3592440" algn="l"/>
                <a:tab pos="4041719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79" algn="l"/>
                <a:tab pos="7635960" algn="l"/>
                <a:tab pos="8085240" algn="l"/>
                <a:tab pos="8534520" algn="l"/>
                <a:tab pos="8983800" algn="l"/>
              </a:tabLst>
            </a:pPr>
            <a:endParaRPr lang="x-none" sz="1100" b="1" i="0" u="none" strike="noStrike">
              <a:solidFill>
                <a:srgbClr val="2D2D8A"/>
              </a:solidFill>
              <a:latin typeface="Arial" pitchFamily="34"/>
              <a:ea typeface="Lucida Sans Unicode" pitchFamily="2"/>
              <a:cs typeface="Arial" pitchFamily="34"/>
            </a:endParaRPr>
          </a:p>
        </p:txBody>
      </p:sp>
    </p:spTree>
    <p:extLst>
      <p:ext uri="{BB962C8B-B14F-4D97-AF65-F5344CB8AC3E}">
        <p14:creationId xmlns:p14="http://schemas.microsoft.com/office/powerpoint/2010/main" val="2277644920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7"/>
          <p:cNvPicPr>
            <a:picLocks noChangeAspect="1"/>
          </p:cNvPicPr>
          <p:nvPr/>
        </p:nvPicPr>
        <p:blipFill>
          <a:blip r:embed="rId2" cstate="print">
            <a:lum/>
            <a:alphaModFix/>
          </a:blip>
          <a:srcRect/>
          <a:stretch>
            <a:fillRect/>
          </a:stretch>
        </p:blipFill>
        <p:spPr>
          <a:xfrm>
            <a:off x="6204600" y="6149519"/>
            <a:ext cx="482400" cy="59004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Straight Connector 5"/>
          <p:cNvSpPr/>
          <p:nvPr/>
        </p:nvSpPr>
        <p:spPr>
          <a:xfrm>
            <a:off x="774359" y="6033960"/>
            <a:ext cx="8406001" cy="0"/>
          </a:xfrm>
          <a:prstGeom prst="line">
            <a:avLst/>
          </a:prstGeom>
          <a:noFill/>
          <a:ln w="9360">
            <a:solidFill>
              <a:srgbClr val="16515F"/>
            </a:solidFill>
            <a:custDash>
              <a:ds d="100000" sp="100000"/>
            </a:custDash>
          </a:ln>
        </p:spPr>
        <p:txBody>
          <a:bodyPr vert="horz" wrap="squar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x-none" sz="1800" b="0" i="0" u="none" strike="noStrike" kern="1200">
              <a:ln>
                <a:noFill/>
              </a:ln>
              <a:latin typeface="Arial" pitchFamily="18"/>
              <a:ea typeface="Lucida Sans Unicode" pitchFamily="2"/>
              <a:cs typeface="Tahoma" pitchFamily="2"/>
            </a:endParaRPr>
          </a:p>
        </p:txBody>
      </p:sp>
      <p:graphicFrame>
        <p:nvGraphicFramePr>
          <p:cNvPr id="14" name="Chart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32146472"/>
              </p:ext>
            </p:extLst>
          </p:nvPr>
        </p:nvGraphicFramePr>
        <p:xfrm>
          <a:off x="152400" y="1143000"/>
          <a:ext cx="8753746" cy="47631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Rectangle 7"/>
          <p:cNvSpPr/>
          <p:nvPr/>
        </p:nvSpPr>
        <p:spPr>
          <a:xfrm>
            <a:off x="214654" y="38100"/>
            <a:ext cx="8856983" cy="9694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bs-Latn-BA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</a:t>
            </a:r>
            <a:r>
              <a:rPr lang="en-US" sz="28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rend</a:t>
            </a:r>
            <a:r>
              <a:rPr lang="bs-Latn-BA" sz="28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ovi koji proizlaze iz Izvješća</a:t>
            </a:r>
            <a:r>
              <a:rPr lang="en-US" sz="28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DMR </a:t>
            </a:r>
            <a:r>
              <a:rPr lang="en-US" sz="28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201</a:t>
            </a:r>
            <a:r>
              <a:rPr lang="sr-Latn-RS" sz="28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</a:t>
            </a:r>
            <a:r>
              <a:rPr lang="en-US" sz="28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lang="en-US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endParaRPr lang="en-US" sz="2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Rectangle 2"/>
          <p:cNvSpPr/>
          <p:nvPr/>
        </p:nvSpPr>
        <p:spPr>
          <a:xfrm>
            <a:off x="6687000" y="6120542"/>
            <a:ext cx="2384639" cy="762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compatLnSpc="0"/>
          <a:lstStyle/>
          <a:p>
            <a:pPr marL="0" marR="0" lvl="0" indent="0" algn="ctr" rtl="0" hangingPunct="1">
              <a:spcBef>
                <a:spcPts val="0"/>
              </a:spcBef>
              <a:spcAft>
                <a:spcPts val="601"/>
              </a:spcAft>
              <a:buNone/>
              <a:tabLst/>
            </a:pPr>
            <a:r>
              <a:rPr lang="bs-Latn-BA" sz="1100" b="1" i="0" u="none" strike="noStrike" smtClean="0">
                <a:solidFill>
                  <a:srgbClr val="2D2D8A"/>
                </a:solidFill>
                <a:latin typeface="Arial" pitchFamily="34"/>
                <a:ea typeface="Lucida Sans Unicode" pitchFamily="2"/>
                <a:cs typeface="Arial" pitchFamily="34"/>
              </a:rPr>
              <a:t>BOSNA </a:t>
            </a:r>
            <a:r>
              <a:rPr lang="bs-Latn-BA" sz="1100" b="1" smtClean="0">
                <a:solidFill>
                  <a:srgbClr val="2D2D8A"/>
                </a:solidFill>
                <a:latin typeface="Arial" pitchFamily="34"/>
                <a:ea typeface="Lucida Sans Unicode" pitchFamily="2"/>
                <a:cs typeface="Arial" pitchFamily="34"/>
              </a:rPr>
              <a:t>I </a:t>
            </a:r>
            <a:r>
              <a:rPr lang="bs-Latn-BA" sz="1100" b="1" i="0" u="none" strike="noStrike" dirty="0" smtClean="0">
                <a:solidFill>
                  <a:srgbClr val="2D2D8A"/>
                </a:solidFill>
                <a:latin typeface="Arial" pitchFamily="34"/>
                <a:ea typeface="Lucida Sans Unicode" pitchFamily="2"/>
                <a:cs typeface="Arial" pitchFamily="34"/>
              </a:rPr>
              <a:t>HERCEGOVINA</a:t>
            </a:r>
          </a:p>
          <a:p>
            <a:pPr marL="0" marR="0" lvl="0" indent="0" algn="ctr" rtl="0" hangingPunct="1">
              <a:spcBef>
                <a:spcPts val="0"/>
              </a:spcBef>
              <a:spcAft>
                <a:spcPts val="601"/>
              </a:spcAft>
              <a:buNone/>
              <a:tabLst/>
            </a:pPr>
            <a:r>
              <a:rPr lang="sr-Latn-RS" sz="1100" b="1" dirty="0" smtClean="0">
                <a:solidFill>
                  <a:srgbClr val="2D2D8A"/>
                </a:solidFill>
                <a:latin typeface="Arial" pitchFamily="34"/>
                <a:ea typeface="Lucida Sans Unicode" pitchFamily="2"/>
                <a:cs typeface="Arial" pitchFamily="34"/>
              </a:rPr>
              <a:t>Ministarstvo financija i trezora</a:t>
            </a:r>
            <a:endParaRPr lang="x-none" sz="1100" b="1" i="0" u="none" strike="noStrike" smtClean="0">
              <a:solidFill>
                <a:srgbClr val="2D2D8A"/>
              </a:solidFill>
              <a:latin typeface="Arial" pitchFamily="34"/>
              <a:ea typeface="Lucida Sans Unicode" pitchFamily="2"/>
              <a:cs typeface="Arial" pitchFamily="34"/>
            </a:endParaRPr>
          </a:p>
          <a:p>
            <a:pPr marL="0" marR="0" lvl="0" indent="0" algn="ctr" rtl="0" hangingPunct="1">
              <a:lnSpc>
                <a:spcPct val="125000"/>
              </a:lnSpc>
              <a:spcBef>
                <a:spcPts val="0"/>
              </a:spcBef>
              <a:spcAft>
                <a:spcPts val="601"/>
              </a:spcAft>
              <a:buNone/>
              <a:tabLst>
                <a:tab pos="0" algn="l"/>
                <a:tab pos="447840" algn="l"/>
                <a:tab pos="896759" algn="l"/>
                <a:tab pos="1346040" algn="l"/>
                <a:tab pos="1795320" algn="l"/>
                <a:tab pos="2244600" algn="l"/>
                <a:tab pos="2693880" algn="l"/>
                <a:tab pos="3143159" algn="l"/>
                <a:tab pos="3592440" algn="l"/>
                <a:tab pos="4041719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79" algn="l"/>
                <a:tab pos="7635960" algn="l"/>
                <a:tab pos="8085240" algn="l"/>
                <a:tab pos="8534520" algn="l"/>
                <a:tab pos="8983800" algn="l"/>
              </a:tabLst>
            </a:pPr>
            <a:endParaRPr lang="x-none" sz="1100" b="1" i="0" u="none" strike="noStrike">
              <a:solidFill>
                <a:srgbClr val="2D2D8A"/>
              </a:solidFill>
              <a:latin typeface="Arial" pitchFamily="34"/>
              <a:ea typeface="Lucida Sans Unicode" pitchFamily="2"/>
              <a:cs typeface="Arial" pitchFamily="34"/>
            </a:endParaRPr>
          </a:p>
          <a:p>
            <a:pPr marL="0" marR="0" lvl="0" indent="0" algn="ctr" rtl="0" hangingPunct="1">
              <a:lnSpc>
                <a:spcPct val="125000"/>
              </a:lnSpc>
              <a:spcBef>
                <a:spcPts val="0"/>
              </a:spcBef>
              <a:spcAft>
                <a:spcPts val="601"/>
              </a:spcAft>
              <a:buNone/>
              <a:tabLst>
                <a:tab pos="0" algn="l"/>
                <a:tab pos="447840" algn="l"/>
                <a:tab pos="896759" algn="l"/>
                <a:tab pos="1346040" algn="l"/>
                <a:tab pos="1795320" algn="l"/>
                <a:tab pos="2244600" algn="l"/>
                <a:tab pos="2693880" algn="l"/>
                <a:tab pos="3143159" algn="l"/>
                <a:tab pos="3592440" algn="l"/>
                <a:tab pos="4041719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79" algn="l"/>
                <a:tab pos="7635960" algn="l"/>
                <a:tab pos="8085240" algn="l"/>
                <a:tab pos="8534520" algn="l"/>
                <a:tab pos="8983800" algn="l"/>
              </a:tabLst>
            </a:pPr>
            <a:endParaRPr lang="x-none" sz="1100" b="1" i="0" u="none" strike="noStrike">
              <a:solidFill>
                <a:srgbClr val="2D2D8A"/>
              </a:solidFill>
              <a:latin typeface="Arial" pitchFamily="34"/>
              <a:ea typeface="Lucida Sans Unicode" pitchFamily="2"/>
              <a:cs typeface="Arial" pitchFamily="34"/>
            </a:endParaRPr>
          </a:p>
        </p:txBody>
      </p:sp>
    </p:spTree>
    <p:extLst>
      <p:ext uri="{BB962C8B-B14F-4D97-AF65-F5344CB8AC3E}">
        <p14:creationId xmlns:p14="http://schemas.microsoft.com/office/powerpoint/2010/main" val="461352894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7"/>
          <p:cNvPicPr>
            <a:picLocks noChangeAspect="1"/>
          </p:cNvPicPr>
          <p:nvPr/>
        </p:nvPicPr>
        <p:blipFill>
          <a:blip r:embed="rId2" cstate="print">
            <a:lum/>
            <a:alphaModFix/>
          </a:blip>
          <a:srcRect/>
          <a:stretch>
            <a:fillRect/>
          </a:stretch>
        </p:blipFill>
        <p:spPr>
          <a:xfrm>
            <a:off x="6204600" y="6149519"/>
            <a:ext cx="482400" cy="59004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Straight Connector 5"/>
          <p:cNvSpPr/>
          <p:nvPr/>
        </p:nvSpPr>
        <p:spPr>
          <a:xfrm>
            <a:off x="774359" y="6033960"/>
            <a:ext cx="8406001" cy="0"/>
          </a:xfrm>
          <a:prstGeom prst="line">
            <a:avLst/>
          </a:prstGeom>
          <a:noFill/>
          <a:ln w="9360">
            <a:solidFill>
              <a:srgbClr val="16515F"/>
            </a:solidFill>
            <a:custDash>
              <a:ds d="100000" sp="100000"/>
            </a:custDash>
          </a:ln>
        </p:spPr>
        <p:txBody>
          <a:bodyPr vert="horz" wrap="squar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x-none" sz="1800" b="0" i="0" u="none" strike="noStrike" kern="1200">
              <a:ln>
                <a:noFill/>
              </a:ln>
              <a:latin typeface="Arial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14654" y="38100"/>
            <a:ext cx="8856983" cy="9694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bs-Latn-BA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</a:t>
            </a:r>
            <a:r>
              <a:rPr lang="en-US" sz="28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rend</a:t>
            </a:r>
            <a:r>
              <a:rPr lang="bs-Latn-BA" sz="28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ovi koji proizlaze iz Izvješća</a:t>
            </a:r>
            <a:r>
              <a:rPr lang="en-US" sz="28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DMR </a:t>
            </a:r>
            <a:r>
              <a:rPr lang="en-US" sz="28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201</a:t>
            </a:r>
            <a:r>
              <a:rPr lang="sr-Latn-RS" sz="28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</a:t>
            </a:r>
            <a:r>
              <a:rPr lang="en-US" sz="28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lang="en-US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endParaRPr lang="en-US" sz="2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Rectangle 2"/>
          <p:cNvSpPr/>
          <p:nvPr/>
        </p:nvSpPr>
        <p:spPr>
          <a:xfrm>
            <a:off x="6687000" y="6120542"/>
            <a:ext cx="2384639" cy="762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compatLnSpc="0"/>
          <a:lstStyle/>
          <a:p>
            <a:pPr marL="0" marR="0" lvl="0" indent="0" algn="ctr" rtl="0" hangingPunct="1">
              <a:spcBef>
                <a:spcPts val="0"/>
              </a:spcBef>
              <a:spcAft>
                <a:spcPts val="601"/>
              </a:spcAft>
              <a:buNone/>
              <a:tabLst/>
            </a:pPr>
            <a:r>
              <a:rPr lang="bs-Latn-BA" sz="1100" b="1" i="0" u="none" strike="noStrike" smtClean="0">
                <a:solidFill>
                  <a:srgbClr val="2D2D8A"/>
                </a:solidFill>
                <a:latin typeface="Arial" pitchFamily="34"/>
                <a:ea typeface="Lucida Sans Unicode" pitchFamily="2"/>
                <a:cs typeface="Arial" pitchFamily="34"/>
              </a:rPr>
              <a:t>BOSNA</a:t>
            </a:r>
            <a:r>
              <a:rPr lang="bs-Latn-BA" sz="1100" b="1" smtClean="0">
                <a:solidFill>
                  <a:srgbClr val="2D2D8A"/>
                </a:solidFill>
                <a:latin typeface="Arial" pitchFamily="34"/>
                <a:ea typeface="Lucida Sans Unicode" pitchFamily="2"/>
                <a:cs typeface="Arial" pitchFamily="34"/>
              </a:rPr>
              <a:t> </a:t>
            </a:r>
            <a:r>
              <a:rPr lang="bs-Latn-BA" sz="1100" b="1" dirty="0" smtClean="0">
                <a:solidFill>
                  <a:srgbClr val="2D2D8A"/>
                </a:solidFill>
                <a:latin typeface="Arial" pitchFamily="34"/>
                <a:ea typeface="Lucida Sans Unicode" pitchFamily="2"/>
                <a:cs typeface="Arial" pitchFamily="34"/>
              </a:rPr>
              <a:t>I </a:t>
            </a:r>
            <a:r>
              <a:rPr lang="bs-Latn-BA" sz="1100" b="1" i="0" u="none" strike="noStrike" dirty="0" smtClean="0">
                <a:solidFill>
                  <a:srgbClr val="2D2D8A"/>
                </a:solidFill>
                <a:latin typeface="Arial" pitchFamily="34"/>
                <a:ea typeface="Lucida Sans Unicode" pitchFamily="2"/>
                <a:cs typeface="Arial" pitchFamily="34"/>
              </a:rPr>
              <a:t>HERCEGOVINA</a:t>
            </a:r>
          </a:p>
          <a:p>
            <a:pPr marL="0" marR="0" lvl="0" indent="0" algn="ctr" rtl="0" hangingPunct="1">
              <a:spcBef>
                <a:spcPts val="0"/>
              </a:spcBef>
              <a:spcAft>
                <a:spcPts val="601"/>
              </a:spcAft>
              <a:buNone/>
              <a:tabLst/>
            </a:pPr>
            <a:r>
              <a:rPr lang="sr-Latn-RS" sz="1100" b="1" dirty="0" smtClean="0">
                <a:solidFill>
                  <a:srgbClr val="2D2D8A"/>
                </a:solidFill>
                <a:latin typeface="Arial" pitchFamily="34"/>
                <a:ea typeface="Lucida Sans Unicode" pitchFamily="2"/>
                <a:cs typeface="Arial" pitchFamily="34"/>
              </a:rPr>
              <a:t>Ministarstvo financija i trezora</a:t>
            </a:r>
            <a:endParaRPr lang="x-none" sz="1100" b="1" i="0" u="none" strike="noStrike" smtClean="0">
              <a:solidFill>
                <a:srgbClr val="2D2D8A"/>
              </a:solidFill>
              <a:latin typeface="Arial" pitchFamily="34"/>
              <a:ea typeface="Lucida Sans Unicode" pitchFamily="2"/>
              <a:cs typeface="Arial" pitchFamily="34"/>
            </a:endParaRPr>
          </a:p>
          <a:p>
            <a:pPr marL="0" marR="0" lvl="0" indent="0" algn="ctr" rtl="0" hangingPunct="1">
              <a:lnSpc>
                <a:spcPct val="125000"/>
              </a:lnSpc>
              <a:spcBef>
                <a:spcPts val="0"/>
              </a:spcBef>
              <a:spcAft>
                <a:spcPts val="601"/>
              </a:spcAft>
              <a:buNone/>
              <a:tabLst>
                <a:tab pos="0" algn="l"/>
                <a:tab pos="447840" algn="l"/>
                <a:tab pos="896759" algn="l"/>
                <a:tab pos="1346040" algn="l"/>
                <a:tab pos="1795320" algn="l"/>
                <a:tab pos="2244600" algn="l"/>
                <a:tab pos="2693880" algn="l"/>
                <a:tab pos="3143159" algn="l"/>
                <a:tab pos="3592440" algn="l"/>
                <a:tab pos="4041719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79" algn="l"/>
                <a:tab pos="7635960" algn="l"/>
                <a:tab pos="8085240" algn="l"/>
                <a:tab pos="8534520" algn="l"/>
                <a:tab pos="8983800" algn="l"/>
              </a:tabLst>
            </a:pPr>
            <a:endParaRPr lang="x-none" sz="1100" b="1" i="0" u="none" strike="noStrike">
              <a:solidFill>
                <a:srgbClr val="2D2D8A"/>
              </a:solidFill>
              <a:latin typeface="Arial" pitchFamily="34"/>
              <a:ea typeface="Lucida Sans Unicode" pitchFamily="2"/>
              <a:cs typeface="Arial" pitchFamily="34"/>
            </a:endParaRPr>
          </a:p>
          <a:p>
            <a:pPr marL="0" marR="0" lvl="0" indent="0" algn="ctr" rtl="0" hangingPunct="1">
              <a:lnSpc>
                <a:spcPct val="125000"/>
              </a:lnSpc>
              <a:spcBef>
                <a:spcPts val="0"/>
              </a:spcBef>
              <a:spcAft>
                <a:spcPts val="601"/>
              </a:spcAft>
              <a:buNone/>
              <a:tabLst>
                <a:tab pos="0" algn="l"/>
                <a:tab pos="447840" algn="l"/>
                <a:tab pos="896759" algn="l"/>
                <a:tab pos="1346040" algn="l"/>
                <a:tab pos="1795320" algn="l"/>
                <a:tab pos="2244600" algn="l"/>
                <a:tab pos="2693880" algn="l"/>
                <a:tab pos="3143159" algn="l"/>
                <a:tab pos="3592440" algn="l"/>
                <a:tab pos="4041719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79" algn="l"/>
                <a:tab pos="7635960" algn="l"/>
                <a:tab pos="8085240" algn="l"/>
                <a:tab pos="8534520" algn="l"/>
                <a:tab pos="8983800" algn="l"/>
              </a:tabLst>
            </a:pPr>
            <a:endParaRPr lang="x-none" sz="1100" b="1" i="0" u="none" strike="noStrike">
              <a:solidFill>
                <a:srgbClr val="2D2D8A"/>
              </a:solidFill>
              <a:latin typeface="Arial" pitchFamily="34"/>
              <a:ea typeface="Lucida Sans Unicode" pitchFamily="2"/>
              <a:cs typeface="Arial" pitchFamily="34"/>
            </a:endParaRPr>
          </a:p>
        </p:txBody>
      </p:sp>
      <p:graphicFrame>
        <p:nvGraphicFramePr>
          <p:cNvPr id="12" name="Chart 11"/>
          <p:cNvGraphicFramePr>
            <a:graphicFrameLocks/>
          </p:cNvGraphicFramePr>
          <p:nvPr/>
        </p:nvGraphicFramePr>
        <p:xfrm>
          <a:off x="90155" y="1066800"/>
          <a:ext cx="8963689" cy="472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69848308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9037" y="76200"/>
            <a:ext cx="885698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bs-Latn-BA" sz="28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Trendovi koji proizlaze iz Izvješća</a:t>
            </a:r>
            <a:r>
              <a:rPr lang="en-US" sz="28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DMR </a:t>
            </a:r>
            <a:r>
              <a:rPr lang="en-US" sz="28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201</a:t>
            </a:r>
            <a:r>
              <a:rPr lang="sr-Latn-RS" sz="28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</a:t>
            </a:r>
            <a:r>
              <a:rPr lang="en-US" sz="28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lang="en-US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>
              <a:spcAft>
                <a:spcPts val="600"/>
              </a:spcAft>
            </a:pPr>
            <a:endParaRPr lang="bs-Latn-BA" sz="1050" b="1" dirty="0" smtClean="0">
              <a:solidFill>
                <a:srgbClr val="2D2D8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>
              <a:spcAft>
                <a:spcPts val="600"/>
              </a:spcAft>
            </a:pPr>
            <a:r>
              <a:rPr lang="bs-Latn-BA" b="1" dirty="0" smtClean="0">
                <a:solidFill>
                  <a:srgbClr val="2D2D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Pregled </a:t>
            </a:r>
            <a:r>
              <a:rPr lang="en-US" b="1" dirty="0" smtClean="0">
                <a:solidFill>
                  <a:srgbClr val="2D2D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bs-Latn-BA" b="1" dirty="0" smtClean="0">
                <a:solidFill>
                  <a:srgbClr val="2D2D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povijesnih tokova ukupno alociranih / isplaćenih ODA sredstava</a:t>
            </a:r>
            <a:endParaRPr lang="en-US" b="1" dirty="0">
              <a:solidFill>
                <a:srgbClr val="2D2D8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endParaRPr lang="en-US" sz="2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5" name="Picture 7"/>
          <p:cNvPicPr>
            <a:picLocks noChangeAspect="1"/>
          </p:cNvPicPr>
          <p:nvPr/>
        </p:nvPicPr>
        <p:blipFill>
          <a:blip r:embed="rId2" cstate="print">
            <a:lum/>
            <a:alphaModFix/>
          </a:blip>
          <a:srcRect/>
          <a:stretch>
            <a:fillRect/>
          </a:stretch>
        </p:blipFill>
        <p:spPr>
          <a:xfrm>
            <a:off x="6204600" y="6149519"/>
            <a:ext cx="482400" cy="59004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Straight Connector 5"/>
          <p:cNvSpPr/>
          <p:nvPr/>
        </p:nvSpPr>
        <p:spPr>
          <a:xfrm>
            <a:off x="774359" y="6033960"/>
            <a:ext cx="8406001" cy="0"/>
          </a:xfrm>
          <a:prstGeom prst="line">
            <a:avLst/>
          </a:prstGeom>
          <a:noFill/>
          <a:ln w="9360">
            <a:solidFill>
              <a:srgbClr val="16515F"/>
            </a:solidFill>
            <a:custDash>
              <a:ds d="100000" sp="100000"/>
            </a:custDash>
          </a:ln>
        </p:spPr>
        <p:txBody>
          <a:bodyPr vert="horz" wrap="squar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x-none" sz="1800" b="0" i="0" u="none" strike="noStrike" kern="1200">
              <a:ln>
                <a:noFill/>
              </a:ln>
              <a:latin typeface="Arial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8" name="Rectangle 2"/>
          <p:cNvSpPr/>
          <p:nvPr/>
        </p:nvSpPr>
        <p:spPr>
          <a:xfrm>
            <a:off x="6687000" y="6120542"/>
            <a:ext cx="2384639" cy="762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compatLnSpc="0"/>
          <a:lstStyle/>
          <a:p>
            <a:pPr marL="0" marR="0" lvl="0" indent="0" algn="ctr" rtl="0" hangingPunct="1">
              <a:spcBef>
                <a:spcPts val="0"/>
              </a:spcBef>
              <a:spcAft>
                <a:spcPts val="601"/>
              </a:spcAft>
              <a:buNone/>
              <a:tabLst/>
            </a:pPr>
            <a:r>
              <a:rPr lang="bs-Latn-BA" sz="1100" b="1" i="0" u="none" strike="noStrike" smtClean="0">
                <a:solidFill>
                  <a:srgbClr val="2D2D8A"/>
                </a:solidFill>
                <a:latin typeface="Arial" pitchFamily="34"/>
                <a:ea typeface="Lucida Sans Unicode" pitchFamily="2"/>
                <a:cs typeface="Arial" pitchFamily="34"/>
              </a:rPr>
              <a:t>BOSNA </a:t>
            </a:r>
            <a:r>
              <a:rPr lang="bs-Latn-BA" sz="1100" b="1" smtClean="0">
                <a:solidFill>
                  <a:srgbClr val="2D2D8A"/>
                </a:solidFill>
                <a:latin typeface="Arial" pitchFamily="34"/>
                <a:ea typeface="Lucida Sans Unicode" pitchFamily="2"/>
                <a:cs typeface="Arial" pitchFamily="34"/>
              </a:rPr>
              <a:t>I </a:t>
            </a:r>
            <a:r>
              <a:rPr lang="bs-Latn-BA" sz="1100" b="1" i="0" u="none" strike="noStrike" dirty="0" smtClean="0">
                <a:solidFill>
                  <a:srgbClr val="2D2D8A"/>
                </a:solidFill>
                <a:latin typeface="Arial" pitchFamily="34"/>
                <a:ea typeface="Lucida Sans Unicode" pitchFamily="2"/>
                <a:cs typeface="Arial" pitchFamily="34"/>
              </a:rPr>
              <a:t>HERCEGOVINA</a:t>
            </a:r>
          </a:p>
          <a:p>
            <a:pPr marL="0" marR="0" lvl="0" indent="0" algn="ctr" rtl="0" hangingPunct="1">
              <a:spcBef>
                <a:spcPts val="0"/>
              </a:spcBef>
              <a:spcAft>
                <a:spcPts val="601"/>
              </a:spcAft>
              <a:buNone/>
              <a:tabLst/>
            </a:pPr>
            <a:r>
              <a:rPr lang="sr-Latn-RS" sz="1100" b="1" dirty="0" smtClean="0">
                <a:solidFill>
                  <a:srgbClr val="2D2D8A"/>
                </a:solidFill>
                <a:latin typeface="Arial" pitchFamily="34"/>
                <a:ea typeface="Lucida Sans Unicode" pitchFamily="2"/>
                <a:cs typeface="Arial" pitchFamily="34"/>
              </a:rPr>
              <a:t>Ministarstvo financija i trezora</a:t>
            </a:r>
            <a:endParaRPr lang="x-none" sz="1100" b="1" i="0" u="none" strike="noStrike" smtClean="0">
              <a:solidFill>
                <a:srgbClr val="2D2D8A"/>
              </a:solidFill>
              <a:latin typeface="Arial" pitchFamily="34"/>
              <a:ea typeface="Lucida Sans Unicode" pitchFamily="2"/>
              <a:cs typeface="Arial" pitchFamily="34"/>
            </a:endParaRPr>
          </a:p>
          <a:p>
            <a:pPr marL="0" marR="0" lvl="0" indent="0" algn="ctr" rtl="0" hangingPunct="1">
              <a:lnSpc>
                <a:spcPct val="125000"/>
              </a:lnSpc>
              <a:spcBef>
                <a:spcPts val="0"/>
              </a:spcBef>
              <a:spcAft>
                <a:spcPts val="601"/>
              </a:spcAft>
              <a:buNone/>
              <a:tabLst>
                <a:tab pos="0" algn="l"/>
                <a:tab pos="447840" algn="l"/>
                <a:tab pos="896759" algn="l"/>
                <a:tab pos="1346040" algn="l"/>
                <a:tab pos="1795320" algn="l"/>
                <a:tab pos="2244600" algn="l"/>
                <a:tab pos="2693880" algn="l"/>
                <a:tab pos="3143159" algn="l"/>
                <a:tab pos="3592440" algn="l"/>
                <a:tab pos="4041719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79" algn="l"/>
                <a:tab pos="7635960" algn="l"/>
                <a:tab pos="8085240" algn="l"/>
                <a:tab pos="8534520" algn="l"/>
                <a:tab pos="8983800" algn="l"/>
              </a:tabLst>
            </a:pPr>
            <a:endParaRPr lang="x-none" sz="1100" b="1" i="0" u="none" strike="noStrike">
              <a:solidFill>
                <a:srgbClr val="2D2D8A"/>
              </a:solidFill>
              <a:latin typeface="Arial" pitchFamily="34"/>
              <a:ea typeface="Lucida Sans Unicode" pitchFamily="2"/>
              <a:cs typeface="Arial" pitchFamily="34"/>
            </a:endParaRPr>
          </a:p>
          <a:p>
            <a:pPr marL="0" marR="0" lvl="0" indent="0" algn="ctr" rtl="0" hangingPunct="1">
              <a:lnSpc>
                <a:spcPct val="125000"/>
              </a:lnSpc>
              <a:spcBef>
                <a:spcPts val="0"/>
              </a:spcBef>
              <a:spcAft>
                <a:spcPts val="601"/>
              </a:spcAft>
              <a:buNone/>
              <a:tabLst>
                <a:tab pos="0" algn="l"/>
                <a:tab pos="447840" algn="l"/>
                <a:tab pos="896759" algn="l"/>
                <a:tab pos="1346040" algn="l"/>
                <a:tab pos="1795320" algn="l"/>
                <a:tab pos="2244600" algn="l"/>
                <a:tab pos="2693880" algn="l"/>
                <a:tab pos="3143159" algn="l"/>
                <a:tab pos="3592440" algn="l"/>
                <a:tab pos="4041719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79" algn="l"/>
                <a:tab pos="7635960" algn="l"/>
                <a:tab pos="8085240" algn="l"/>
                <a:tab pos="8534520" algn="l"/>
                <a:tab pos="8983800" algn="l"/>
              </a:tabLst>
            </a:pPr>
            <a:endParaRPr lang="x-none" sz="1100" b="1" i="0" u="none" strike="noStrike">
              <a:solidFill>
                <a:srgbClr val="2D2D8A"/>
              </a:solidFill>
              <a:latin typeface="Arial" pitchFamily="34"/>
              <a:ea typeface="Lucida Sans Unicode" pitchFamily="2"/>
              <a:cs typeface="Arial" pitchFamily="34"/>
            </a:endParaRPr>
          </a:p>
        </p:txBody>
      </p:sp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54454323"/>
              </p:ext>
            </p:extLst>
          </p:nvPr>
        </p:nvGraphicFramePr>
        <p:xfrm>
          <a:off x="381000" y="1219200"/>
          <a:ext cx="8665019" cy="4571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88869328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9511" y="0"/>
            <a:ext cx="8856983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bs-Latn-BA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</a:t>
            </a:r>
            <a:r>
              <a:rPr lang="en-US" sz="28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rend</a:t>
            </a:r>
            <a:r>
              <a:rPr lang="bs-Latn-BA" sz="28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ovi koji proizlaze iz Izvješća</a:t>
            </a:r>
            <a:r>
              <a:rPr lang="en-US" sz="28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DMR </a:t>
            </a:r>
            <a:r>
              <a:rPr lang="en-US" sz="28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201</a:t>
            </a:r>
            <a:r>
              <a:rPr lang="sr-Latn-RS" sz="28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</a:t>
            </a:r>
            <a:r>
              <a:rPr lang="en-US" sz="28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lang="en-US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>
              <a:spcAft>
                <a:spcPts val="600"/>
              </a:spcAft>
            </a:pPr>
            <a:endParaRPr lang="bs-Latn-BA" sz="700" b="1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>
              <a:spcAft>
                <a:spcPts val="600"/>
              </a:spcAft>
            </a:pPr>
            <a:r>
              <a:rPr lang="en-US" b="1" dirty="0" smtClean="0">
                <a:solidFill>
                  <a:srgbClr val="2D2D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</a:t>
            </a:r>
            <a:r>
              <a:rPr lang="bs-Latn-BA" b="1" dirty="0" smtClean="0">
                <a:solidFill>
                  <a:srgbClr val="2D2D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ektorski udjel alociranih </a:t>
            </a:r>
            <a:r>
              <a:rPr lang="en-US" b="1" dirty="0" smtClean="0">
                <a:solidFill>
                  <a:srgbClr val="2D2D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b="1" dirty="0">
                <a:solidFill>
                  <a:srgbClr val="2D2D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ODA </a:t>
            </a:r>
            <a:r>
              <a:rPr lang="bs-Latn-BA" b="1" dirty="0" smtClean="0">
                <a:solidFill>
                  <a:srgbClr val="2D2D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sredstava</a:t>
            </a:r>
            <a:endParaRPr lang="en-US" sz="2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53131997"/>
              </p:ext>
            </p:extLst>
          </p:nvPr>
        </p:nvGraphicFramePr>
        <p:xfrm>
          <a:off x="1219200" y="1123384"/>
          <a:ext cx="6660119" cy="52012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lum/>
            <a:alphaModFix/>
          </a:blip>
          <a:srcRect/>
          <a:stretch>
            <a:fillRect/>
          </a:stretch>
        </p:blipFill>
        <p:spPr>
          <a:xfrm>
            <a:off x="6204600" y="6149519"/>
            <a:ext cx="482400" cy="59004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Straight Connector 8"/>
          <p:cNvSpPr/>
          <p:nvPr/>
        </p:nvSpPr>
        <p:spPr>
          <a:xfrm>
            <a:off x="774359" y="6033960"/>
            <a:ext cx="8406001" cy="0"/>
          </a:xfrm>
          <a:prstGeom prst="line">
            <a:avLst/>
          </a:prstGeom>
          <a:noFill/>
          <a:ln w="9360">
            <a:solidFill>
              <a:srgbClr val="16515F"/>
            </a:solidFill>
            <a:custDash>
              <a:ds d="100000" sp="100000"/>
            </a:custDash>
          </a:ln>
        </p:spPr>
        <p:txBody>
          <a:bodyPr vert="horz" wrap="squar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x-none" sz="1800" b="0" i="0" u="none" strike="noStrike" kern="1200">
              <a:ln>
                <a:noFill/>
              </a:ln>
              <a:latin typeface="Arial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7" name="Rectangle 2"/>
          <p:cNvSpPr/>
          <p:nvPr/>
        </p:nvSpPr>
        <p:spPr>
          <a:xfrm>
            <a:off x="6687000" y="6120542"/>
            <a:ext cx="2384639" cy="762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compatLnSpc="0"/>
          <a:lstStyle/>
          <a:p>
            <a:pPr marL="0" marR="0" lvl="0" indent="0" algn="ctr" rtl="0" hangingPunct="1">
              <a:spcBef>
                <a:spcPts val="0"/>
              </a:spcBef>
              <a:spcAft>
                <a:spcPts val="601"/>
              </a:spcAft>
              <a:buNone/>
              <a:tabLst/>
            </a:pPr>
            <a:r>
              <a:rPr lang="bs-Latn-BA" sz="1100" b="1" i="0" u="none" strike="noStrike" smtClean="0">
                <a:solidFill>
                  <a:srgbClr val="2D2D8A"/>
                </a:solidFill>
                <a:latin typeface="Arial" pitchFamily="34"/>
                <a:ea typeface="Lucida Sans Unicode" pitchFamily="2"/>
                <a:cs typeface="Arial" pitchFamily="34"/>
              </a:rPr>
              <a:t>BOSNA </a:t>
            </a:r>
            <a:r>
              <a:rPr lang="bs-Latn-BA" sz="1100" b="1" smtClean="0">
                <a:solidFill>
                  <a:srgbClr val="2D2D8A"/>
                </a:solidFill>
                <a:latin typeface="Arial" pitchFamily="34"/>
                <a:ea typeface="Lucida Sans Unicode" pitchFamily="2"/>
                <a:cs typeface="Arial" pitchFamily="34"/>
              </a:rPr>
              <a:t>I </a:t>
            </a:r>
            <a:r>
              <a:rPr lang="bs-Latn-BA" sz="1100" b="1" i="0" u="none" strike="noStrike" dirty="0" smtClean="0">
                <a:solidFill>
                  <a:srgbClr val="2D2D8A"/>
                </a:solidFill>
                <a:latin typeface="Arial" pitchFamily="34"/>
                <a:ea typeface="Lucida Sans Unicode" pitchFamily="2"/>
                <a:cs typeface="Arial" pitchFamily="34"/>
              </a:rPr>
              <a:t>HERCEGOVINA</a:t>
            </a:r>
          </a:p>
          <a:p>
            <a:pPr marL="0" marR="0" lvl="0" indent="0" algn="ctr" rtl="0" hangingPunct="1">
              <a:spcBef>
                <a:spcPts val="0"/>
              </a:spcBef>
              <a:spcAft>
                <a:spcPts val="601"/>
              </a:spcAft>
              <a:buNone/>
              <a:tabLst/>
            </a:pPr>
            <a:r>
              <a:rPr lang="sr-Latn-RS" sz="1100" b="1" dirty="0" smtClean="0">
                <a:solidFill>
                  <a:srgbClr val="2D2D8A"/>
                </a:solidFill>
                <a:latin typeface="Arial" pitchFamily="34"/>
                <a:ea typeface="Lucida Sans Unicode" pitchFamily="2"/>
                <a:cs typeface="Arial" pitchFamily="34"/>
              </a:rPr>
              <a:t>Ministarstvo financija i trezora</a:t>
            </a:r>
            <a:endParaRPr lang="x-none" sz="1100" b="1" i="0" u="none" strike="noStrike" smtClean="0">
              <a:solidFill>
                <a:srgbClr val="2D2D8A"/>
              </a:solidFill>
              <a:latin typeface="Arial" pitchFamily="34"/>
              <a:ea typeface="Lucida Sans Unicode" pitchFamily="2"/>
              <a:cs typeface="Arial" pitchFamily="34"/>
            </a:endParaRPr>
          </a:p>
          <a:p>
            <a:pPr marL="0" marR="0" lvl="0" indent="0" algn="ctr" rtl="0" hangingPunct="1">
              <a:lnSpc>
                <a:spcPct val="125000"/>
              </a:lnSpc>
              <a:spcBef>
                <a:spcPts val="0"/>
              </a:spcBef>
              <a:spcAft>
                <a:spcPts val="601"/>
              </a:spcAft>
              <a:buNone/>
              <a:tabLst>
                <a:tab pos="0" algn="l"/>
                <a:tab pos="447840" algn="l"/>
                <a:tab pos="896759" algn="l"/>
                <a:tab pos="1346040" algn="l"/>
                <a:tab pos="1795320" algn="l"/>
                <a:tab pos="2244600" algn="l"/>
                <a:tab pos="2693880" algn="l"/>
                <a:tab pos="3143159" algn="l"/>
                <a:tab pos="3592440" algn="l"/>
                <a:tab pos="4041719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79" algn="l"/>
                <a:tab pos="7635960" algn="l"/>
                <a:tab pos="8085240" algn="l"/>
                <a:tab pos="8534520" algn="l"/>
                <a:tab pos="8983800" algn="l"/>
              </a:tabLst>
            </a:pPr>
            <a:endParaRPr lang="x-none" sz="1100" b="1" i="0" u="none" strike="noStrike">
              <a:solidFill>
                <a:srgbClr val="2D2D8A"/>
              </a:solidFill>
              <a:latin typeface="Arial" pitchFamily="34"/>
              <a:ea typeface="Lucida Sans Unicode" pitchFamily="2"/>
              <a:cs typeface="Arial" pitchFamily="34"/>
            </a:endParaRPr>
          </a:p>
          <a:p>
            <a:pPr marL="0" marR="0" lvl="0" indent="0" algn="ctr" rtl="0" hangingPunct="1">
              <a:lnSpc>
                <a:spcPct val="125000"/>
              </a:lnSpc>
              <a:spcBef>
                <a:spcPts val="0"/>
              </a:spcBef>
              <a:spcAft>
                <a:spcPts val="601"/>
              </a:spcAft>
              <a:buNone/>
              <a:tabLst>
                <a:tab pos="0" algn="l"/>
                <a:tab pos="447840" algn="l"/>
                <a:tab pos="896759" algn="l"/>
                <a:tab pos="1346040" algn="l"/>
                <a:tab pos="1795320" algn="l"/>
                <a:tab pos="2244600" algn="l"/>
                <a:tab pos="2693880" algn="l"/>
                <a:tab pos="3143159" algn="l"/>
                <a:tab pos="3592440" algn="l"/>
                <a:tab pos="4041719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79" algn="l"/>
                <a:tab pos="7635960" algn="l"/>
                <a:tab pos="8085240" algn="l"/>
                <a:tab pos="8534520" algn="l"/>
                <a:tab pos="8983800" algn="l"/>
              </a:tabLst>
            </a:pPr>
            <a:endParaRPr lang="x-none" sz="1100" b="1" i="0" u="none" strike="noStrike">
              <a:solidFill>
                <a:srgbClr val="2D2D8A"/>
              </a:solidFill>
              <a:latin typeface="Arial" pitchFamily="34"/>
              <a:ea typeface="Lucida Sans Unicode" pitchFamily="2"/>
              <a:cs typeface="Arial" pitchFamily="34"/>
            </a:endParaRPr>
          </a:p>
        </p:txBody>
      </p:sp>
    </p:spTree>
    <p:extLst>
      <p:ext uri="{BB962C8B-B14F-4D97-AF65-F5344CB8AC3E}">
        <p14:creationId xmlns:p14="http://schemas.microsoft.com/office/powerpoint/2010/main" val="2892592646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2420</TotalTime>
  <Words>613</Words>
  <Application>Microsoft Office PowerPoint</Application>
  <PresentationFormat>On-screen Show (4:3)</PresentationFormat>
  <Paragraphs>251</Paragraphs>
  <Slides>12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Concourse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XP</dc:creator>
  <cp:lastModifiedBy>Zoran D.</cp:lastModifiedBy>
  <cp:revision>440</cp:revision>
  <cp:lastPrinted>2016-12-07T11:31:00Z</cp:lastPrinted>
  <dcterms:created xsi:type="dcterms:W3CDTF">2013-04-15T20:53:43Z</dcterms:created>
  <dcterms:modified xsi:type="dcterms:W3CDTF">2016-12-07T15:20:52Z</dcterms:modified>
</cp:coreProperties>
</file>